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9" r:id="rId3"/>
    <p:sldId id="260" r:id="rId4"/>
    <p:sldId id="264" r:id="rId5"/>
    <p:sldId id="265" r:id="rId6"/>
    <p:sldId id="266" r:id="rId7"/>
    <p:sldId id="281" r:id="rId8"/>
    <p:sldId id="282" r:id="rId9"/>
    <p:sldId id="283" r:id="rId10"/>
    <p:sldId id="284" r:id="rId11"/>
    <p:sldId id="285" r:id="rId12"/>
    <p:sldId id="268" r:id="rId13"/>
    <p:sldId id="286" r:id="rId14"/>
    <p:sldId id="310" r:id="rId15"/>
    <p:sldId id="288" r:id="rId16"/>
    <p:sldId id="289" r:id="rId17"/>
    <p:sldId id="290" r:id="rId18"/>
    <p:sldId id="291" r:id="rId19"/>
    <p:sldId id="269" r:id="rId20"/>
    <p:sldId id="270" r:id="rId21"/>
    <p:sldId id="311" r:id="rId22"/>
    <p:sldId id="312" r:id="rId23"/>
    <p:sldId id="272" r:id="rId24"/>
    <p:sldId id="274" r:id="rId25"/>
    <p:sldId id="275" r:id="rId26"/>
    <p:sldId id="276" r:id="rId27"/>
    <p:sldId id="277" r:id="rId28"/>
    <p:sldId id="313" r:id="rId29"/>
    <p:sldId id="314" r:id="rId30"/>
    <p:sldId id="278" r:id="rId31"/>
    <p:sldId id="280" r:id="rId32"/>
    <p:sldId id="315" r:id="rId33"/>
    <p:sldId id="316" r:id="rId34"/>
    <p:sldId id="317" r:id="rId35"/>
    <p:sldId id="318" r:id="rId36"/>
    <p:sldId id="319" r:id="rId37"/>
    <p:sldId id="320" r:id="rId38"/>
    <p:sldId id="321" r:id="rId39"/>
    <p:sldId id="309" r:id="rId40"/>
    <p:sldId id="279" r:id="rId4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2899" autoAdjust="0"/>
  </p:normalViewPr>
  <p:slideViewPr>
    <p:cSldViewPr snapToGrid="0" snapToObjects="1">
      <p:cViewPr varScale="1">
        <p:scale>
          <a:sx n="94" d="100"/>
          <a:sy n="94" d="100"/>
        </p:scale>
        <p:origin x="119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2A1F2-07A2-42A1-AA39-38C2F214C1A3}" type="datetimeFigureOut">
              <a:rPr lang="tr-TR" smtClean="0"/>
              <a:t>9.08.2022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BDF71-E01C-4903-AEC5-7B033EFB4423}" type="slidenum">
              <a:rPr lang="tr-TR" smtClean="0"/>
              <a:t>‹#›</a:t>
            </a:fld>
            <a:endParaRPr lang="tr-TR"/>
          </a:p>
        </p:txBody>
      </p:sp>
    </p:spTree>
    <p:extLst>
      <p:ext uri="{BB962C8B-B14F-4D97-AF65-F5344CB8AC3E}">
        <p14:creationId xmlns:p14="http://schemas.microsoft.com/office/powerpoint/2010/main" val="25995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Eğiticiye Not: </a:t>
            </a:r>
          </a:p>
          <a:p>
            <a:r>
              <a:rPr lang="tr-TR" dirty="0"/>
              <a:t>Katılımcılara </a:t>
            </a:r>
            <a:r>
              <a:rPr lang="tr-TR" dirty="0" err="1"/>
              <a:t>psikososyal</a:t>
            </a:r>
            <a:r>
              <a:rPr lang="tr-TR" dirty="0"/>
              <a:t> destek dendiği zaman ne anladıklarını sorunuz. Hangi durumlarda bireylerin </a:t>
            </a:r>
            <a:r>
              <a:rPr lang="tr-TR" dirty="0" err="1"/>
              <a:t>psikososyal</a:t>
            </a:r>
            <a:r>
              <a:rPr lang="tr-TR" dirty="0"/>
              <a:t> desteğe ihtiyaç duyduklarını sorunuz. Daha sonra </a:t>
            </a:r>
            <a:r>
              <a:rPr lang="tr-TR" dirty="0" err="1"/>
              <a:t>psikososyal</a:t>
            </a:r>
            <a:r>
              <a:rPr lang="tr-TR" dirty="0"/>
              <a:t> desteği tanımlayınız. </a:t>
            </a:r>
          </a:p>
        </p:txBody>
      </p:sp>
      <p:sp>
        <p:nvSpPr>
          <p:cNvPr id="4" name="Slayt Numarası Yer Tutucusu 3"/>
          <p:cNvSpPr>
            <a:spLocks noGrp="1"/>
          </p:cNvSpPr>
          <p:nvPr>
            <p:ph type="sldNum" sz="quarter" idx="10"/>
          </p:nvPr>
        </p:nvSpPr>
        <p:spPr/>
        <p:txBody>
          <a:bodyPr/>
          <a:lstStyle/>
          <a:p>
            <a:fld id="{349BDF71-E01C-4903-AEC5-7B033EFB4423}" type="slidenum">
              <a:rPr lang="tr-TR" smtClean="0"/>
              <a:t>3</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13</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14</a:t>
            </a:fld>
            <a:endParaRPr lang="tr-TR"/>
          </a:p>
        </p:txBody>
      </p:sp>
    </p:spTree>
    <p:extLst>
      <p:ext uri="{BB962C8B-B14F-4D97-AF65-F5344CB8AC3E}">
        <p14:creationId xmlns:p14="http://schemas.microsoft.com/office/powerpoint/2010/main" val="7061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Anne-babaların çocuklarıyla oynayabileceği oyunlar: </a:t>
            </a:r>
          </a:p>
          <a:p>
            <a:r>
              <a:rPr lang="tr-TR" sz="1200" kern="1200" dirty="0">
                <a:solidFill>
                  <a:schemeClr val="tx1"/>
                </a:solidFill>
                <a:effectLst/>
                <a:latin typeface="+mn-lt"/>
                <a:ea typeface="+mn-ea"/>
                <a:cs typeface="+mn-cs"/>
              </a:rPr>
              <a:t>• Kucaklamak, öpmek, koklamak, gıdıklamak </a:t>
            </a:r>
          </a:p>
          <a:p>
            <a:r>
              <a:rPr lang="tr-TR" sz="1200" kern="1200" dirty="0">
                <a:solidFill>
                  <a:schemeClr val="tx1"/>
                </a:solidFill>
                <a:effectLst/>
                <a:latin typeface="+mn-lt"/>
                <a:ea typeface="+mn-ea"/>
                <a:cs typeface="+mn-cs"/>
              </a:rPr>
              <a:t>• Birlikte pencereden bakmak, gezinmek </a:t>
            </a:r>
          </a:p>
          <a:p>
            <a:r>
              <a:rPr lang="tr-TR" sz="1200" kern="1200" dirty="0">
                <a:solidFill>
                  <a:schemeClr val="tx1"/>
                </a:solidFill>
                <a:effectLst/>
                <a:latin typeface="+mn-lt"/>
                <a:ea typeface="+mn-ea"/>
                <a:cs typeface="+mn-cs"/>
              </a:rPr>
              <a:t>• Ce </a:t>
            </a:r>
            <a:r>
              <a:rPr lang="tr-TR" sz="1200" kern="1200" dirty="0" err="1">
                <a:solidFill>
                  <a:schemeClr val="tx1"/>
                </a:solidFill>
                <a:effectLst/>
                <a:latin typeface="+mn-lt"/>
                <a:ea typeface="+mn-ea"/>
                <a:cs typeface="+mn-cs"/>
              </a:rPr>
              <a:t>ee</a:t>
            </a:r>
            <a:r>
              <a:rPr lang="tr-TR" sz="1200" kern="1200" dirty="0">
                <a:solidFill>
                  <a:schemeClr val="tx1"/>
                </a:solidFill>
                <a:effectLst/>
                <a:latin typeface="+mn-lt"/>
                <a:ea typeface="+mn-ea"/>
                <a:cs typeface="+mn-cs"/>
              </a:rPr>
              <a:t> oyunu (7. aydan itibaren) </a:t>
            </a:r>
          </a:p>
          <a:p>
            <a:r>
              <a:rPr lang="tr-TR" sz="1200" kern="1200" dirty="0">
                <a:solidFill>
                  <a:schemeClr val="tx1"/>
                </a:solidFill>
                <a:effectLst/>
                <a:latin typeface="+mn-lt"/>
                <a:ea typeface="+mn-ea"/>
                <a:cs typeface="+mn-cs"/>
              </a:rPr>
              <a:t>• Araba gibi itmeli ve çekmeli oyuncaklarla oynamak </a:t>
            </a:r>
          </a:p>
          <a:p>
            <a:r>
              <a:rPr lang="tr-TR" sz="1200" kern="1200" dirty="0">
                <a:solidFill>
                  <a:schemeClr val="tx1"/>
                </a:solidFill>
                <a:effectLst/>
                <a:latin typeface="+mn-lt"/>
                <a:ea typeface="+mn-ea"/>
                <a:cs typeface="+mn-cs"/>
              </a:rPr>
              <a:t>• Basit bilmeceler ve tahmin oyunları (hayvanları, ağaçları, çiçekleri bilmesi gibi) </a:t>
            </a:r>
          </a:p>
          <a:p>
            <a:r>
              <a:rPr lang="tr-TR" sz="1200" kern="1200" dirty="0">
                <a:solidFill>
                  <a:schemeClr val="tx1"/>
                </a:solidFill>
                <a:effectLst/>
                <a:latin typeface="+mn-lt"/>
                <a:ea typeface="+mn-ea"/>
                <a:cs typeface="+mn-cs"/>
              </a:rPr>
              <a:t>• Resim boyama, çizim yapma, kesme-yapıştırma </a:t>
            </a:r>
          </a:p>
          <a:p>
            <a:r>
              <a:rPr lang="tr-TR" sz="1200" kern="1200" dirty="0">
                <a:solidFill>
                  <a:schemeClr val="tx1"/>
                </a:solidFill>
                <a:effectLst/>
                <a:latin typeface="+mn-lt"/>
                <a:ea typeface="+mn-ea"/>
                <a:cs typeface="+mn-cs"/>
              </a:rPr>
              <a:t>• Oyun parkları ve doğa gezintileri vb. </a:t>
            </a:r>
          </a:p>
          <a:p>
            <a:r>
              <a:rPr lang="tr-TR" sz="1200" kern="1200" dirty="0">
                <a:solidFill>
                  <a:schemeClr val="tx1"/>
                </a:solidFill>
                <a:effectLst/>
                <a:latin typeface="+mn-lt"/>
                <a:ea typeface="+mn-ea"/>
                <a:cs typeface="+mn-cs"/>
              </a:rPr>
              <a:t>Çevremizdeki her türlü malzeme çocuk için değerli bir oyuncak haline getirilebilir. Aslında çocuğa pahalı oyuncaklar almak yerine, ev gereçleri, top, ip, salıncak, vb. kullanabilir. Evde çocukla birlikte yapılabilecek sünger bebek, kağıt uçurtma, karton kutular, boş plastik şişeler, annenin eski bir çantası ya da kullanmadığı tarağı çocuğun gelişimi için önemli rol oynayacaktır. Çocuk, birlikte yapılan oyuncaklardan daha çok keyif alır ve daha çok şey öğrenir.</a:t>
            </a: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Çocukla oynamanın yararları: </a:t>
            </a:r>
          </a:p>
          <a:p>
            <a:r>
              <a:rPr lang="tr-TR" sz="1200" kern="1200" dirty="0">
                <a:solidFill>
                  <a:schemeClr val="tx1"/>
                </a:solidFill>
                <a:effectLst/>
                <a:latin typeface="+mn-lt"/>
                <a:ea typeface="+mn-ea"/>
                <a:cs typeface="+mn-cs"/>
              </a:rPr>
              <a:t>• Oyun çocukların duyularını (görme, işitme, dokunma vb.) uyarır ve geliştirir </a:t>
            </a:r>
          </a:p>
          <a:p>
            <a:r>
              <a:rPr lang="tr-TR" sz="1200" kern="1200" dirty="0">
                <a:solidFill>
                  <a:schemeClr val="tx1"/>
                </a:solidFill>
                <a:effectLst/>
                <a:latin typeface="+mn-lt"/>
                <a:ea typeface="+mn-ea"/>
                <a:cs typeface="+mn-cs"/>
              </a:rPr>
              <a:t>• Düşünce ve zekayı geliştirir </a:t>
            </a:r>
          </a:p>
          <a:p>
            <a:r>
              <a:rPr lang="tr-TR" sz="1200" kern="1200" dirty="0">
                <a:solidFill>
                  <a:schemeClr val="tx1"/>
                </a:solidFill>
                <a:effectLst/>
                <a:latin typeface="+mn-lt"/>
                <a:ea typeface="+mn-ea"/>
                <a:cs typeface="+mn-cs"/>
              </a:rPr>
              <a:t>• Hayal gücünü, becerilerini, yaratıcılığını geliştirir </a:t>
            </a:r>
          </a:p>
          <a:p>
            <a:r>
              <a:rPr lang="tr-TR" sz="1200" kern="1200" dirty="0">
                <a:solidFill>
                  <a:schemeClr val="tx1"/>
                </a:solidFill>
                <a:effectLst/>
                <a:latin typeface="+mn-lt"/>
                <a:ea typeface="+mn-ea"/>
                <a:cs typeface="+mn-cs"/>
              </a:rPr>
              <a:t>• Çocuk duygularını dışa vurmayı öğrenir </a:t>
            </a:r>
          </a:p>
          <a:p>
            <a:r>
              <a:rPr lang="tr-TR" sz="1200" kern="1200" dirty="0">
                <a:solidFill>
                  <a:schemeClr val="tx1"/>
                </a:solidFill>
                <a:effectLst/>
                <a:latin typeface="+mn-lt"/>
                <a:ea typeface="+mn-ea"/>
                <a:cs typeface="+mn-cs"/>
              </a:rPr>
              <a:t>• Kendisini ifade etmeyi öğrenir </a:t>
            </a:r>
          </a:p>
          <a:p>
            <a:r>
              <a:rPr lang="tr-TR" sz="1200" kern="1200" dirty="0">
                <a:solidFill>
                  <a:schemeClr val="tx1"/>
                </a:solidFill>
                <a:effectLst/>
                <a:latin typeface="+mn-lt"/>
                <a:ea typeface="+mn-ea"/>
                <a:cs typeface="+mn-cs"/>
              </a:rPr>
              <a:t>• Çevresini araştırma, problem çözme yeteneklerini geliştirir </a:t>
            </a:r>
          </a:p>
          <a:p>
            <a:r>
              <a:rPr lang="tr-TR" sz="1200" kern="1200" dirty="0">
                <a:solidFill>
                  <a:schemeClr val="tx1"/>
                </a:solidFill>
                <a:effectLst/>
                <a:latin typeface="+mn-lt"/>
                <a:ea typeface="+mn-ea"/>
                <a:cs typeface="+mn-cs"/>
              </a:rPr>
              <a:t>• Sorumluluk almayı, işbirliği yapmayı öğrenir </a:t>
            </a:r>
          </a:p>
          <a:p>
            <a:r>
              <a:rPr lang="tr-TR" sz="1200" kern="1200" dirty="0">
                <a:solidFill>
                  <a:schemeClr val="tx1"/>
                </a:solidFill>
                <a:effectLst/>
                <a:latin typeface="+mn-lt"/>
                <a:ea typeface="+mn-ea"/>
                <a:cs typeface="+mn-cs"/>
              </a:rPr>
              <a:t>• Anne çocuk ilişkisini geliştirir, güçlendirir </a:t>
            </a:r>
          </a:p>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349BDF71-E01C-4903-AEC5-7B033EFB4423}" type="slidenum">
              <a:rPr lang="tr-TR" smtClean="0"/>
              <a:t>15</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r>
              <a:rPr lang="tr-TR" sz="1200" kern="1200" dirty="0">
                <a:solidFill>
                  <a:schemeClr val="tx1"/>
                </a:solidFill>
                <a:effectLst/>
                <a:latin typeface="+mn-lt"/>
                <a:ea typeface="+mn-ea"/>
                <a:cs typeface="+mn-cs"/>
              </a:rPr>
              <a:t>Çocukla konuşmanın yararları: </a:t>
            </a:r>
          </a:p>
          <a:p>
            <a:r>
              <a:rPr lang="tr-TR" sz="1200" kern="1200" dirty="0">
                <a:solidFill>
                  <a:schemeClr val="tx1"/>
                </a:solidFill>
                <a:effectLst/>
                <a:latin typeface="+mn-lt"/>
                <a:ea typeface="+mn-ea"/>
                <a:cs typeface="+mn-cs"/>
              </a:rPr>
              <a:t>• Çocukla konuşmak çocuğa değer verildiğini hissettirir </a:t>
            </a:r>
          </a:p>
          <a:p>
            <a:r>
              <a:rPr lang="tr-TR" sz="1200" kern="1200" dirty="0">
                <a:solidFill>
                  <a:schemeClr val="tx1"/>
                </a:solidFill>
                <a:effectLst/>
                <a:latin typeface="+mn-lt"/>
                <a:ea typeface="+mn-ea"/>
                <a:cs typeface="+mn-cs"/>
              </a:rPr>
              <a:t>• Çocuğun iletişim ve düşünme becerisini geliştirir </a:t>
            </a:r>
          </a:p>
          <a:p>
            <a:r>
              <a:rPr lang="tr-TR" sz="1200" kern="1200" dirty="0">
                <a:solidFill>
                  <a:schemeClr val="tx1"/>
                </a:solidFill>
                <a:effectLst/>
                <a:latin typeface="+mn-lt"/>
                <a:ea typeface="+mn-ea"/>
                <a:cs typeface="+mn-cs"/>
              </a:rPr>
              <a:t>• Seslerin nasıl çıktığını, kelimelerin anlamlarını öğrenmesine yardım eder </a:t>
            </a:r>
          </a:p>
          <a:p>
            <a:r>
              <a:rPr lang="tr-TR" sz="1200" kern="1200" dirty="0">
                <a:solidFill>
                  <a:schemeClr val="tx1"/>
                </a:solidFill>
                <a:effectLst/>
                <a:latin typeface="+mn-lt"/>
                <a:ea typeface="+mn-ea"/>
                <a:cs typeface="+mn-cs"/>
              </a:rPr>
              <a:t>• Konuşmasını geliştirir Bebekleri ile sık konuşan annelerin çocuklarının, iki yaşına geldiklerinde, seyrek konuşan annelerin çocuklarına göre daha fazla kelime kullanabildikleri saptanmıştır. </a:t>
            </a: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Çocuğa kitap okumanın yararları: </a:t>
            </a:r>
          </a:p>
          <a:p>
            <a:r>
              <a:rPr lang="tr-TR" sz="1200" kern="1200" dirty="0">
                <a:solidFill>
                  <a:schemeClr val="tx1"/>
                </a:solidFill>
                <a:effectLst/>
                <a:latin typeface="+mn-lt"/>
                <a:ea typeface="+mn-ea"/>
                <a:cs typeface="+mn-cs"/>
              </a:rPr>
              <a:t>• Dil gelişimini hızlandırır </a:t>
            </a:r>
          </a:p>
          <a:p>
            <a:r>
              <a:rPr lang="tr-TR" sz="1200" kern="1200" dirty="0">
                <a:solidFill>
                  <a:schemeClr val="tx1"/>
                </a:solidFill>
                <a:effectLst/>
                <a:latin typeface="+mn-lt"/>
                <a:ea typeface="+mn-ea"/>
                <a:cs typeface="+mn-cs"/>
              </a:rPr>
              <a:t>• Zihinsel gelişimi destekler </a:t>
            </a:r>
          </a:p>
          <a:p>
            <a:r>
              <a:rPr lang="tr-TR" sz="1200" kern="1200" dirty="0">
                <a:solidFill>
                  <a:schemeClr val="tx1"/>
                </a:solidFill>
                <a:effectLst/>
                <a:latin typeface="+mn-lt"/>
                <a:ea typeface="+mn-ea"/>
                <a:cs typeface="+mn-cs"/>
              </a:rPr>
              <a:t>• Gerçek dünyayı tanıtır, davranış modelleri geliştirmesini sağlar </a:t>
            </a:r>
          </a:p>
          <a:p>
            <a:r>
              <a:rPr lang="tr-TR" sz="1200" kern="1200" dirty="0">
                <a:solidFill>
                  <a:schemeClr val="tx1"/>
                </a:solidFill>
                <a:effectLst/>
                <a:latin typeface="+mn-lt"/>
                <a:ea typeface="+mn-ea"/>
                <a:cs typeface="+mn-cs"/>
              </a:rPr>
              <a:t>• Anne-babayla sıcak bir ilişki gelişmesini destekler </a:t>
            </a:r>
          </a:p>
          <a:p>
            <a:r>
              <a:rPr lang="tr-TR" sz="1200" kern="1200" dirty="0">
                <a:solidFill>
                  <a:schemeClr val="tx1"/>
                </a:solidFill>
                <a:effectLst/>
                <a:latin typeface="+mn-lt"/>
                <a:ea typeface="+mn-ea"/>
                <a:cs typeface="+mn-cs"/>
              </a:rPr>
              <a:t>• Çocuğun hayal gücünü genişletir </a:t>
            </a:r>
          </a:p>
          <a:p>
            <a:r>
              <a:rPr lang="tr-TR" sz="1200" kern="1200" dirty="0">
                <a:solidFill>
                  <a:schemeClr val="tx1"/>
                </a:solidFill>
                <a:effectLst/>
                <a:latin typeface="+mn-lt"/>
                <a:ea typeface="+mn-ea"/>
                <a:cs typeface="+mn-cs"/>
              </a:rPr>
              <a:t>• Okuma becerisi ve yaşam boyu sürecek okuma sevgisinin temelini oluşturur </a:t>
            </a:r>
          </a:p>
          <a:p>
            <a:r>
              <a:rPr lang="tr-TR" sz="1200" kern="1200" dirty="0">
                <a:solidFill>
                  <a:schemeClr val="tx1"/>
                </a:solidFill>
                <a:effectLst/>
                <a:latin typeface="+mn-lt"/>
                <a:ea typeface="+mn-ea"/>
                <a:cs typeface="+mn-cs"/>
              </a:rPr>
              <a:t>• Kelime hazinesini geliştirdiği için çocuğun duygu ve düşüncelerini iyi ifade etmesine imkan sağlar </a:t>
            </a:r>
          </a:p>
          <a:p>
            <a:r>
              <a:rPr lang="tr-TR" sz="1200" kern="1200" dirty="0">
                <a:solidFill>
                  <a:schemeClr val="tx1"/>
                </a:solidFill>
                <a:effectLst/>
                <a:latin typeface="+mn-lt"/>
                <a:ea typeface="+mn-ea"/>
                <a:cs typeface="+mn-cs"/>
              </a:rPr>
              <a:t>• Sevme, anlama, saygılı olma, hediye etme ve paylaşma gibi birçok kavramları öğretir </a:t>
            </a:r>
          </a:p>
          <a:p>
            <a:r>
              <a:rPr lang="tr-TR" sz="1200" kern="1200" dirty="0">
                <a:solidFill>
                  <a:schemeClr val="tx1"/>
                </a:solidFill>
                <a:effectLst/>
                <a:latin typeface="+mn-lt"/>
                <a:ea typeface="+mn-ea"/>
                <a:cs typeface="+mn-cs"/>
              </a:rPr>
              <a:t>• Kitap okunurken, çocuk rahatlar ve hoş vakit geçirir Müziğin yararları: Annenin çocuğuna, ninniler, tekrarlı kalıplar ve ritimler içeren, şarkılar söylemesi: </a:t>
            </a:r>
          </a:p>
          <a:p>
            <a:r>
              <a:rPr lang="tr-TR" sz="1200" kern="1200" dirty="0">
                <a:solidFill>
                  <a:schemeClr val="tx1"/>
                </a:solidFill>
                <a:effectLst/>
                <a:latin typeface="+mn-lt"/>
                <a:ea typeface="+mn-ea"/>
                <a:cs typeface="+mn-cs"/>
              </a:rPr>
              <a:t>• Bebeğin zihinsel gelişimini hızlandırır </a:t>
            </a:r>
          </a:p>
          <a:p>
            <a:r>
              <a:rPr lang="tr-TR" sz="1200" kern="1200" dirty="0">
                <a:solidFill>
                  <a:schemeClr val="tx1"/>
                </a:solidFill>
                <a:effectLst/>
                <a:latin typeface="+mn-lt"/>
                <a:ea typeface="+mn-ea"/>
                <a:cs typeface="+mn-cs"/>
              </a:rPr>
              <a:t>• Anne çocuk arasındaki sıcak ilişkinin güçlenmesini sağlar </a:t>
            </a:r>
          </a:p>
          <a:p>
            <a:r>
              <a:rPr lang="tr-TR" sz="1200" kern="1200" dirty="0">
                <a:solidFill>
                  <a:schemeClr val="tx1"/>
                </a:solidFill>
                <a:effectLst/>
                <a:latin typeface="+mn-lt"/>
                <a:ea typeface="+mn-ea"/>
                <a:cs typeface="+mn-cs"/>
              </a:rPr>
              <a:t>• Melodi ve şiirin birlikte etkisi çocuğun beyninde kelimelerin daha iyi algılanmasını ve saklanmasını sağlar </a:t>
            </a:r>
          </a:p>
          <a:p>
            <a:r>
              <a:rPr lang="tr-TR" sz="1200" kern="1200" dirty="0">
                <a:solidFill>
                  <a:schemeClr val="tx1"/>
                </a:solidFill>
                <a:effectLst/>
                <a:latin typeface="+mn-lt"/>
                <a:ea typeface="+mn-ea"/>
                <a:cs typeface="+mn-cs"/>
              </a:rPr>
              <a:t>• Hafıza gelişimini olumlu etkiler </a:t>
            </a:r>
          </a:p>
          <a:p>
            <a:r>
              <a:rPr lang="tr-TR" sz="1200" kern="1200" dirty="0">
                <a:solidFill>
                  <a:schemeClr val="tx1"/>
                </a:solidFill>
                <a:effectLst/>
                <a:latin typeface="+mn-lt"/>
                <a:ea typeface="+mn-ea"/>
                <a:cs typeface="+mn-cs"/>
              </a:rPr>
              <a:t>• Beynin müzikten özellikle etkilenen bölümleri düşünce ve problem çözme alanlarıdır </a:t>
            </a:r>
          </a:p>
          <a:p>
            <a:r>
              <a:rPr lang="tr-TR" sz="1200" kern="1200" dirty="0">
                <a:solidFill>
                  <a:schemeClr val="tx1"/>
                </a:solidFill>
                <a:effectLst/>
                <a:latin typeface="+mn-lt"/>
                <a:ea typeface="+mn-ea"/>
                <a:cs typeface="+mn-cs"/>
              </a:rPr>
              <a:t>• Ses farkındalığını geliştirir.</a:t>
            </a:r>
          </a:p>
          <a:p>
            <a:endParaRPr lang="tr-TR" dirty="0"/>
          </a:p>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16</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Eğiticiye not:</a:t>
            </a: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Katılımcılar arasında baba adayı varsa: “Hamilelik döneminde eşine destek olan babaların çocukları daha sağlıklı olmakta, eşleri ise gebelikte ve doğumda daha az sorun yaşamaktadır. Hamilelik döneminde eşinize destek olmak için onunla sık sık konuşabilir, ev işlerinde yardım edebilir, sağlık kontrollerine birlikte gidebilirsiniz.” diyerek baba çocuk ilişkisinin öneminden bahsedin.</a:t>
            </a:r>
          </a:p>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17</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18</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kern="1200" dirty="0">
                <a:solidFill>
                  <a:schemeClr val="tx1"/>
                </a:solidFill>
                <a:effectLst/>
                <a:latin typeface="+mn-lt"/>
                <a:ea typeface="+mn-ea"/>
                <a:cs typeface="+mn-cs"/>
              </a:rPr>
              <a:t>Eğiticiye not: Bu kısımda erken dönemde tanı konup gerekli müdahale yapıldığında çocukların</a:t>
            </a:r>
            <a:r>
              <a:rPr lang="tr-TR" sz="1200" b="0" kern="1200" baseline="0" dirty="0">
                <a:solidFill>
                  <a:schemeClr val="tx1"/>
                </a:solidFill>
                <a:effectLst/>
                <a:latin typeface="+mn-lt"/>
                <a:ea typeface="+mn-ea"/>
                <a:cs typeface="+mn-cs"/>
              </a:rPr>
              <a:t> iyileşme veya normal gelişime en yakın şekilde yaşamına devam edebilmesi sağlanan bazı ruhsal bozukluklardan bahsedeceğiz. </a:t>
            </a:r>
            <a:endParaRPr lang="tr-TR" sz="1200" b="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19</a:t>
            </a:fld>
            <a:endParaRPr lang="tr-TR"/>
          </a:p>
        </p:txBody>
      </p:sp>
    </p:spTree>
    <p:extLst>
      <p:ext uri="{BB962C8B-B14F-4D97-AF65-F5344CB8AC3E}">
        <p14:creationId xmlns:p14="http://schemas.microsoft.com/office/powerpoint/2010/main" val="2804270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Otizm ve Benzeri Diğer Bozukluklarda Görülebilecek Diğer Olası Belirti ve Bulgular Nelerdir?</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Bir çocuğun otizm açısından değerlendirilmesine gerek olup olmadığını anlamak için anne babalar, öğretmenler ve çocuğa birincil bakım verenlerin (nine, dede, bakıcı vs.) çocukta arayabileceği ve tespit edebileceği durumlar vardır. Aşağıdaki “kırmızı alarm” olarak kabul edilebilecek belirtiler varlığında, çocuğun otizm açısından derhal bir hekim tarafından değerlendirilmesi gerekir. </a:t>
            </a:r>
          </a:p>
          <a:p>
            <a:r>
              <a:rPr lang="tr-TR" sz="1200" kern="1200" dirty="0">
                <a:solidFill>
                  <a:schemeClr val="tx1"/>
                </a:solidFill>
                <a:effectLst/>
                <a:latin typeface="+mn-lt"/>
                <a:ea typeface="+mn-ea"/>
                <a:cs typeface="+mn-cs"/>
              </a:rPr>
              <a:t>İsmiyle seslenince size tepki vermiyorsa, </a:t>
            </a:r>
          </a:p>
          <a:p>
            <a:r>
              <a:rPr lang="tr-TR" sz="1200" kern="1200" dirty="0">
                <a:solidFill>
                  <a:schemeClr val="tx1"/>
                </a:solidFill>
                <a:effectLst/>
                <a:latin typeface="+mn-lt"/>
                <a:ea typeface="+mn-ea"/>
                <a:cs typeface="+mn-cs"/>
              </a:rPr>
              <a:t>Birisi ona güldüğünde gülümsemiyorsa (sosyal gülümsemesi yoksa), </a:t>
            </a:r>
          </a:p>
          <a:p>
            <a:r>
              <a:rPr lang="tr-TR" sz="1200" kern="1200" dirty="0">
                <a:solidFill>
                  <a:schemeClr val="tx1"/>
                </a:solidFill>
                <a:effectLst/>
                <a:latin typeface="+mn-lt"/>
                <a:ea typeface="+mn-ea"/>
                <a:cs typeface="+mn-cs"/>
              </a:rPr>
              <a:t>Zayıf göz teması kuruyorsa, </a:t>
            </a:r>
          </a:p>
          <a:p>
            <a:r>
              <a:rPr lang="tr-TR" sz="1200" kern="1200" dirty="0">
                <a:solidFill>
                  <a:schemeClr val="tx1"/>
                </a:solidFill>
                <a:effectLst/>
                <a:latin typeface="+mn-lt"/>
                <a:ea typeface="+mn-ea"/>
                <a:cs typeface="+mn-cs"/>
              </a:rPr>
              <a:t>Ne istediğini anlatamıyorsa, </a:t>
            </a:r>
          </a:p>
          <a:p>
            <a:r>
              <a:rPr lang="tr-TR" sz="1200" kern="1200" dirty="0">
                <a:solidFill>
                  <a:schemeClr val="tx1"/>
                </a:solidFill>
                <a:effectLst/>
                <a:latin typeface="+mn-lt"/>
                <a:ea typeface="+mn-ea"/>
                <a:cs typeface="+mn-cs"/>
              </a:rPr>
              <a:t>Dil gelişimi ve konuşması gecikmişse, </a:t>
            </a:r>
          </a:p>
          <a:p>
            <a:r>
              <a:rPr lang="tr-TR" sz="1200" kern="1200" dirty="0">
                <a:solidFill>
                  <a:schemeClr val="tx1"/>
                </a:solidFill>
                <a:effectLst/>
                <a:latin typeface="+mn-lt"/>
                <a:ea typeface="+mn-ea"/>
                <a:cs typeface="+mn-cs"/>
              </a:rPr>
              <a:t>Daha önceden birkaç kelime veya ses çıkarabiliyorken artık bunları yapamıyorsa, </a:t>
            </a:r>
          </a:p>
          <a:p>
            <a:r>
              <a:rPr lang="tr-TR" sz="1200" kern="1200" dirty="0">
                <a:solidFill>
                  <a:schemeClr val="tx1"/>
                </a:solidFill>
                <a:effectLst/>
                <a:latin typeface="+mn-lt"/>
                <a:ea typeface="+mn-ea"/>
                <a:cs typeface="+mn-cs"/>
              </a:rPr>
              <a:t>Basit yönergeleri izleyemiyorsa, </a:t>
            </a:r>
          </a:p>
          <a:p>
            <a:r>
              <a:rPr lang="tr-TR" sz="1200" kern="1200" dirty="0">
                <a:solidFill>
                  <a:schemeClr val="tx1"/>
                </a:solidFill>
                <a:effectLst/>
                <a:latin typeface="+mn-lt"/>
                <a:ea typeface="+mn-ea"/>
                <a:cs typeface="+mn-cs"/>
              </a:rPr>
              <a:t>Sanki duymuyormuş gibi davranıyorsa, </a:t>
            </a:r>
          </a:p>
          <a:p>
            <a:r>
              <a:rPr lang="tr-TR" sz="1200" kern="1200" dirty="0">
                <a:solidFill>
                  <a:schemeClr val="tx1"/>
                </a:solidFill>
                <a:effectLst/>
                <a:latin typeface="+mn-lt"/>
                <a:ea typeface="+mn-ea"/>
                <a:cs typeface="+mn-cs"/>
              </a:rPr>
              <a:t>Küçük sesleri bile duyabilmesine rağmen çoğu şeyi duymuyor gibi tepkisizse, </a:t>
            </a:r>
          </a:p>
          <a:p>
            <a:r>
              <a:rPr lang="tr-TR" sz="1200" kern="1200" dirty="0">
                <a:solidFill>
                  <a:schemeClr val="tx1"/>
                </a:solidFill>
                <a:effectLst/>
                <a:latin typeface="+mn-lt"/>
                <a:ea typeface="+mn-ea"/>
                <a:cs typeface="+mn-cs"/>
              </a:rPr>
              <a:t>Sanki kendi dünyasındaymış gibi görünüyorsa, </a:t>
            </a:r>
          </a:p>
          <a:p>
            <a:r>
              <a:rPr lang="tr-TR" sz="1200" kern="1200" dirty="0">
                <a:solidFill>
                  <a:schemeClr val="tx1"/>
                </a:solidFill>
                <a:effectLst/>
                <a:latin typeface="+mn-lt"/>
                <a:ea typeface="+mn-ea"/>
                <a:cs typeface="+mn-cs"/>
              </a:rPr>
              <a:t>İşaret etmiyor veya güle güle manasında el sallamıyorsa, </a:t>
            </a:r>
          </a:p>
          <a:p>
            <a:r>
              <a:rPr lang="tr-TR" sz="1200" kern="1200" dirty="0">
                <a:solidFill>
                  <a:schemeClr val="tx1"/>
                </a:solidFill>
                <a:effectLst/>
                <a:latin typeface="+mn-lt"/>
                <a:ea typeface="+mn-ea"/>
                <a:cs typeface="+mn-cs"/>
              </a:rPr>
              <a:t>Oyuncaklar ile nasıl oynanacağını bilmiyorsa, </a:t>
            </a:r>
          </a:p>
          <a:p>
            <a:r>
              <a:rPr lang="tr-TR" sz="1200" kern="1200" dirty="0">
                <a:solidFill>
                  <a:schemeClr val="tx1"/>
                </a:solidFill>
                <a:effectLst/>
                <a:latin typeface="+mn-lt"/>
                <a:ea typeface="+mn-ea"/>
                <a:cs typeface="+mn-cs"/>
              </a:rPr>
              <a:t>Bazı eşyalarla ve durumlarla aşırı uğraşıp diğerleri ile hiç ilgilenmiyorsa, </a:t>
            </a:r>
          </a:p>
          <a:p>
            <a:r>
              <a:rPr lang="tr-TR" sz="1200" kern="1200" dirty="0">
                <a:solidFill>
                  <a:schemeClr val="tx1"/>
                </a:solidFill>
                <a:effectLst/>
                <a:latin typeface="+mn-lt"/>
                <a:ea typeface="+mn-ea"/>
                <a:cs typeface="+mn-cs"/>
              </a:rPr>
              <a:t>Eşyalarını kimseyle paylaşmıyorsa (getirip vermiyor ya da kimseye göstermiyorsa), </a:t>
            </a:r>
          </a:p>
          <a:p>
            <a:r>
              <a:rPr lang="tr-TR" sz="1200" kern="1200" dirty="0">
                <a:solidFill>
                  <a:schemeClr val="tx1"/>
                </a:solidFill>
                <a:effectLst/>
                <a:latin typeface="+mn-lt"/>
                <a:ea typeface="+mn-ea"/>
                <a:cs typeface="+mn-cs"/>
              </a:rPr>
              <a:t>Kendi yaşıtlarına ilgisiz, kayıtsız davranıyorsa, </a:t>
            </a:r>
          </a:p>
          <a:p>
            <a:r>
              <a:rPr lang="tr-TR" sz="1200" kern="1200" dirty="0">
                <a:solidFill>
                  <a:schemeClr val="tx1"/>
                </a:solidFill>
                <a:effectLst/>
                <a:latin typeface="+mn-lt"/>
                <a:ea typeface="+mn-ea"/>
                <a:cs typeface="+mn-cs"/>
              </a:rPr>
              <a:t>Diğer çocuklarla sosyal bir ilişki başlatamıyorsa, </a:t>
            </a:r>
          </a:p>
          <a:p>
            <a:r>
              <a:rPr lang="tr-TR" sz="1200" kern="1200" dirty="0">
                <a:solidFill>
                  <a:schemeClr val="tx1"/>
                </a:solidFill>
                <a:effectLst/>
                <a:latin typeface="+mn-lt"/>
                <a:ea typeface="+mn-ea"/>
                <a:cs typeface="+mn-cs"/>
              </a:rPr>
              <a:t>İnsanlarla uyum sağlayamıyorsa, </a:t>
            </a:r>
          </a:p>
          <a:p>
            <a:r>
              <a:rPr lang="tr-TR" sz="1200" kern="1200" dirty="0">
                <a:solidFill>
                  <a:schemeClr val="tx1"/>
                </a:solidFill>
                <a:effectLst/>
                <a:latin typeface="+mn-lt"/>
                <a:ea typeface="+mn-ea"/>
                <a:cs typeface="+mn-cs"/>
              </a:rPr>
              <a:t>Diğer çocuklara göre ilgilendiği şeyler kısıtlıysa, </a:t>
            </a:r>
          </a:p>
          <a:p>
            <a:r>
              <a:rPr lang="tr-TR" sz="1200" kern="1200" dirty="0">
                <a:solidFill>
                  <a:schemeClr val="tx1"/>
                </a:solidFill>
                <a:effectLst/>
                <a:latin typeface="+mn-lt"/>
                <a:ea typeface="+mn-ea"/>
                <a:cs typeface="+mn-cs"/>
              </a:rPr>
              <a:t>Dışarıdan bakıldığında garip gelen davranış şekilleri gösteriyorsa (el çırpma, kanat çırpma, sallanma gibi), </a:t>
            </a:r>
          </a:p>
          <a:p>
            <a:r>
              <a:rPr lang="tr-TR" sz="1200" kern="1200" dirty="0">
                <a:solidFill>
                  <a:schemeClr val="tx1"/>
                </a:solidFill>
                <a:effectLst/>
                <a:latin typeface="+mn-lt"/>
                <a:ea typeface="+mn-ea"/>
                <a:cs typeface="+mn-cs"/>
              </a:rPr>
              <a:t>Parmak ucunda yürüyorsa, </a:t>
            </a:r>
          </a:p>
          <a:p>
            <a:r>
              <a:rPr lang="tr-TR" sz="1200" kern="1200" dirty="0">
                <a:solidFill>
                  <a:schemeClr val="tx1"/>
                </a:solidFill>
                <a:effectLst/>
                <a:latin typeface="+mn-lt"/>
                <a:ea typeface="+mn-ea"/>
                <a:cs typeface="+mn-cs"/>
              </a:rPr>
              <a:t>Nesnelere, oyuncaklara veya belli sırayla yapılan davranışlarda (örneğin mutlaka pantolonunu giymeden önce çorabını giymek gibi) ısrar ediyorsa, </a:t>
            </a:r>
          </a:p>
          <a:p>
            <a:r>
              <a:rPr lang="tr-TR" sz="1200" kern="1200" dirty="0">
                <a:solidFill>
                  <a:schemeClr val="tx1"/>
                </a:solidFill>
                <a:effectLst/>
                <a:latin typeface="+mn-lt"/>
                <a:ea typeface="+mn-ea"/>
                <a:cs typeface="+mn-cs"/>
              </a:rPr>
              <a:t>Zamanının büyük kısmını bir şeyleri kendince sıraya dizmek veya koymak ile uğraşıyorsa, </a:t>
            </a:r>
          </a:p>
          <a:p>
            <a:r>
              <a:rPr lang="tr-TR" sz="1200" kern="1200" dirty="0">
                <a:solidFill>
                  <a:schemeClr val="tx1"/>
                </a:solidFill>
                <a:effectLst/>
                <a:latin typeface="+mn-lt"/>
                <a:ea typeface="+mn-ea"/>
                <a:cs typeface="+mn-cs"/>
              </a:rPr>
              <a:t>Yoğun ve şiddetli öfke nöbetleri yaşıyorsa, aşırı tepkiler gösteriyorsa.</a:t>
            </a:r>
          </a:p>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24</a:t>
            </a:fld>
            <a:endParaRPr lang="tr-TR"/>
          </a:p>
        </p:txBody>
      </p:sp>
    </p:spTree>
    <p:extLst>
      <p:ext uri="{BB962C8B-B14F-4D97-AF65-F5344CB8AC3E}">
        <p14:creationId xmlns:p14="http://schemas.microsoft.com/office/powerpoint/2010/main" val="41329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25</a:t>
            </a:fld>
            <a:endParaRPr lang="tr-TR"/>
          </a:p>
        </p:txBody>
      </p:sp>
    </p:spTree>
    <p:extLst>
      <p:ext uri="{BB962C8B-B14F-4D97-AF65-F5344CB8AC3E}">
        <p14:creationId xmlns:p14="http://schemas.microsoft.com/office/powerpoint/2010/main" val="53058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Eğiticiye Not:</a:t>
            </a:r>
          </a:p>
          <a:p>
            <a:r>
              <a:rPr lang="tr-TR" sz="1200" kern="1200" dirty="0">
                <a:solidFill>
                  <a:schemeClr val="tx1"/>
                </a:solidFill>
                <a:effectLst/>
                <a:latin typeface="+mn-lt"/>
                <a:ea typeface="+mn-ea"/>
                <a:cs typeface="+mn-cs"/>
              </a:rPr>
              <a:t>DEHB de dikkat eksikliği ve </a:t>
            </a:r>
            <a:r>
              <a:rPr lang="tr-TR" sz="1200" kern="1200" dirty="0" err="1">
                <a:solidFill>
                  <a:schemeClr val="tx1"/>
                </a:solidFill>
                <a:effectLst/>
                <a:latin typeface="+mn-lt"/>
                <a:ea typeface="+mn-ea"/>
                <a:cs typeface="+mn-cs"/>
              </a:rPr>
              <a:t>hiperaktivite</a:t>
            </a:r>
            <a:r>
              <a:rPr lang="tr-TR" sz="1200" kern="1200" dirty="0">
                <a:solidFill>
                  <a:schemeClr val="tx1"/>
                </a:solidFill>
                <a:effectLst/>
                <a:latin typeface="+mn-lt"/>
                <a:ea typeface="+mn-ea"/>
                <a:cs typeface="+mn-cs"/>
              </a:rPr>
              <a:t> ayrı ayrı görülebilmektedir. Çoğunlukla aileler ve öğretmenler aşırı hareketliliği hemen fark ederken, dikkat eksikliği önde olan tip gözden kaçabilmekte ve tedavi gecikebilmektedir. Bu nedenle gruba bu hatırlatılmalıdır.</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26</a:t>
            </a:fld>
            <a:endParaRPr lang="tr-TR"/>
          </a:p>
        </p:txBody>
      </p:sp>
    </p:spTree>
    <p:extLst>
      <p:ext uri="{BB962C8B-B14F-4D97-AF65-F5344CB8AC3E}">
        <p14:creationId xmlns:p14="http://schemas.microsoft.com/office/powerpoint/2010/main" val="179323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Eğiticiye Not: </a:t>
            </a:r>
          </a:p>
          <a:p>
            <a:r>
              <a:rPr lang="tr-TR" dirty="0"/>
              <a:t>Katılımcılara </a:t>
            </a:r>
            <a:r>
              <a:rPr lang="tr-TR" dirty="0" err="1"/>
              <a:t>psikososyal</a:t>
            </a:r>
            <a:r>
              <a:rPr lang="tr-TR" dirty="0"/>
              <a:t> desteğe ihtiyaç duyduklarında nerelere başvurulabileceklerini bilip bilmediklerini sorunuz. Daha sonra bu hizmetleri hangi kurumlardan alabileceklerini ana başlık olarak söyleyiniz. (örneğin Sağlık Bakanlığına ait kurumlar, STK’lar gibi). Sonra Sağlık Bakanlığına Ait kurumlar ile başlayınız. </a:t>
            </a:r>
          </a:p>
          <a:p>
            <a:r>
              <a:rPr lang="tr-TR" dirty="0"/>
              <a:t>Sağlık Bakanlığı, Aile ve Sosyal Hizmetler Bakanlığı, Gençlik ve Spor Bakanlığı, STK ‘</a:t>
            </a:r>
            <a:r>
              <a:rPr lang="tr-TR" dirty="0" err="1"/>
              <a:t>lardan</a:t>
            </a:r>
            <a:r>
              <a:rPr lang="tr-TR" dirty="0"/>
              <a:t> başlık olarak bahsedip, bu başlıklar altında detaylandırılacağını söyleyiniz.</a:t>
            </a:r>
          </a:p>
        </p:txBody>
      </p:sp>
      <p:sp>
        <p:nvSpPr>
          <p:cNvPr id="4" name="Slayt Numarası Yer Tutucusu 3"/>
          <p:cNvSpPr>
            <a:spLocks noGrp="1"/>
          </p:cNvSpPr>
          <p:nvPr>
            <p:ph type="sldNum" sz="quarter" idx="10"/>
          </p:nvPr>
        </p:nvSpPr>
        <p:spPr/>
        <p:txBody>
          <a:bodyPr/>
          <a:lstStyle/>
          <a:p>
            <a:fld id="{349BDF71-E01C-4903-AEC5-7B033EFB4423}" type="slidenum">
              <a:rPr lang="tr-TR" smtClean="0"/>
              <a:t>5</a:t>
            </a:fld>
            <a:endParaRPr lang="tr-TR"/>
          </a:p>
        </p:txBody>
      </p:sp>
    </p:spTree>
    <p:extLst>
      <p:ext uri="{BB962C8B-B14F-4D97-AF65-F5344CB8AC3E}">
        <p14:creationId xmlns:p14="http://schemas.microsoft.com/office/powerpoint/2010/main" val="11911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27</a:t>
            </a:fld>
            <a:endParaRPr lang="tr-TR"/>
          </a:p>
        </p:txBody>
      </p:sp>
    </p:spTree>
    <p:extLst>
      <p:ext uri="{BB962C8B-B14F-4D97-AF65-F5344CB8AC3E}">
        <p14:creationId xmlns:p14="http://schemas.microsoft.com/office/powerpoint/2010/main" val="3668522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28</a:t>
            </a:fld>
            <a:endParaRPr lang="tr-TR"/>
          </a:p>
        </p:txBody>
      </p:sp>
    </p:spTree>
    <p:extLst>
      <p:ext uri="{BB962C8B-B14F-4D97-AF65-F5344CB8AC3E}">
        <p14:creationId xmlns:p14="http://schemas.microsoft.com/office/powerpoint/2010/main" val="3071762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29</a:t>
            </a:fld>
            <a:endParaRPr lang="tr-TR"/>
          </a:p>
        </p:txBody>
      </p:sp>
    </p:spTree>
    <p:extLst>
      <p:ext uri="{BB962C8B-B14F-4D97-AF65-F5344CB8AC3E}">
        <p14:creationId xmlns:p14="http://schemas.microsoft.com/office/powerpoint/2010/main" val="2227283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30</a:t>
            </a:fld>
            <a:endParaRPr lang="tr-TR"/>
          </a:p>
        </p:txBody>
      </p:sp>
    </p:spTree>
    <p:extLst>
      <p:ext uri="{BB962C8B-B14F-4D97-AF65-F5344CB8AC3E}">
        <p14:creationId xmlns:p14="http://schemas.microsoft.com/office/powerpoint/2010/main" val="2774218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31</a:t>
            </a:fld>
            <a:endParaRPr lang="tr-TR"/>
          </a:p>
        </p:txBody>
      </p:sp>
    </p:spTree>
    <p:extLst>
      <p:ext uri="{BB962C8B-B14F-4D97-AF65-F5344CB8AC3E}">
        <p14:creationId xmlns:p14="http://schemas.microsoft.com/office/powerpoint/2010/main" val="657364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32</a:t>
            </a:fld>
            <a:endParaRPr lang="tr-TR"/>
          </a:p>
        </p:txBody>
      </p:sp>
    </p:spTree>
    <p:extLst>
      <p:ext uri="{BB962C8B-B14F-4D97-AF65-F5344CB8AC3E}">
        <p14:creationId xmlns:p14="http://schemas.microsoft.com/office/powerpoint/2010/main" val="77313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33</a:t>
            </a:fld>
            <a:endParaRPr lang="tr-TR"/>
          </a:p>
        </p:txBody>
      </p:sp>
    </p:spTree>
    <p:extLst>
      <p:ext uri="{BB962C8B-B14F-4D97-AF65-F5344CB8AC3E}">
        <p14:creationId xmlns:p14="http://schemas.microsoft.com/office/powerpoint/2010/main" val="1027399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34</a:t>
            </a:fld>
            <a:endParaRPr lang="tr-TR"/>
          </a:p>
        </p:txBody>
      </p:sp>
    </p:spTree>
    <p:extLst>
      <p:ext uri="{BB962C8B-B14F-4D97-AF65-F5344CB8AC3E}">
        <p14:creationId xmlns:p14="http://schemas.microsoft.com/office/powerpoint/2010/main" val="1150132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35</a:t>
            </a:fld>
            <a:endParaRPr lang="tr-TR"/>
          </a:p>
        </p:txBody>
      </p:sp>
    </p:spTree>
    <p:extLst>
      <p:ext uri="{BB962C8B-B14F-4D97-AF65-F5344CB8AC3E}">
        <p14:creationId xmlns:p14="http://schemas.microsoft.com/office/powerpoint/2010/main" val="1558217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36</a:t>
            </a:fld>
            <a:endParaRPr lang="tr-TR"/>
          </a:p>
        </p:txBody>
      </p:sp>
    </p:spTree>
    <p:extLst>
      <p:ext uri="{BB962C8B-B14F-4D97-AF65-F5344CB8AC3E}">
        <p14:creationId xmlns:p14="http://schemas.microsoft.com/office/powerpoint/2010/main" val="259934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Eğiticiye Not: Gruba Psikiyatrist Kimdir ne İş yapar diye sorunuz.  Daha Sonra Toplum Ruh Sağlığı Merkezlerini bilip bilmediği sorunuz.  Sonra toplum ruh sağlığı merkezlerinin tanımını yapınız. Hizmetlerin ücretsiz olduğunu vurgulayınız. </a:t>
            </a:r>
          </a:p>
        </p:txBody>
      </p:sp>
      <p:sp>
        <p:nvSpPr>
          <p:cNvPr id="4" name="Slayt Numarası Yer Tutucusu 3"/>
          <p:cNvSpPr>
            <a:spLocks noGrp="1"/>
          </p:cNvSpPr>
          <p:nvPr>
            <p:ph type="sldNum" sz="quarter" idx="10"/>
          </p:nvPr>
        </p:nvSpPr>
        <p:spPr/>
        <p:txBody>
          <a:bodyPr/>
          <a:lstStyle/>
          <a:p>
            <a:fld id="{349BDF71-E01C-4903-AEC5-7B033EFB4423}" type="slidenum">
              <a:rPr lang="tr-TR" smtClean="0"/>
              <a:t>6</a:t>
            </a:fld>
            <a:endParaRPr lang="tr-TR"/>
          </a:p>
        </p:txBody>
      </p:sp>
    </p:spTree>
    <p:extLst>
      <p:ext uri="{BB962C8B-B14F-4D97-AF65-F5344CB8AC3E}">
        <p14:creationId xmlns:p14="http://schemas.microsoft.com/office/powerpoint/2010/main" val="2948196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37</a:t>
            </a:fld>
            <a:endParaRPr lang="tr-TR"/>
          </a:p>
        </p:txBody>
      </p:sp>
    </p:spTree>
    <p:extLst>
      <p:ext uri="{BB962C8B-B14F-4D97-AF65-F5344CB8AC3E}">
        <p14:creationId xmlns:p14="http://schemas.microsoft.com/office/powerpoint/2010/main" val="2718674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38</a:t>
            </a:fld>
            <a:endParaRPr lang="tr-TR"/>
          </a:p>
        </p:txBody>
      </p:sp>
    </p:spTree>
    <p:extLst>
      <p:ext uri="{BB962C8B-B14F-4D97-AF65-F5344CB8AC3E}">
        <p14:creationId xmlns:p14="http://schemas.microsoft.com/office/powerpoint/2010/main" val="2343332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349BDF71-E01C-4903-AEC5-7B033EFB4423}" type="slidenum">
              <a:rPr lang="tr-TR" smtClean="0"/>
              <a:t>39</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40</a:t>
            </a:fld>
            <a:endParaRPr lang="tr-TR"/>
          </a:p>
        </p:txBody>
      </p:sp>
    </p:spTree>
    <p:extLst>
      <p:ext uri="{BB962C8B-B14F-4D97-AF65-F5344CB8AC3E}">
        <p14:creationId xmlns:p14="http://schemas.microsoft.com/office/powerpoint/2010/main" val="114028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Eğiticiye Not: </a:t>
            </a:r>
          </a:p>
          <a:p>
            <a:r>
              <a:rPr lang="tr-TR" dirty="0"/>
              <a:t>Katılımcılara </a:t>
            </a:r>
            <a:r>
              <a:rPr lang="tr-TR" dirty="0" err="1"/>
              <a:t>psikososyal</a:t>
            </a:r>
            <a:r>
              <a:rPr lang="tr-TR" dirty="0"/>
              <a:t> destek dendiği zaman ne anladıklarını sorunuz. Hangi durumlarda bireylerin </a:t>
            </a:r>
            <a:r>
              <a:rPr lang="tr-TR" dirty="0" err="1"/>
              <a:t>psikososyal</a:t>
            </a:r>
            <a:r>
              <a:rPr lang="tr-TR" dirty="0"/>
              <a:t> desteğe ihtiyaç duyduklarını sorunuz. Daha sonra </a:t>
            </a:r>
            <a:r>
              <a:rPr lang="tr-TR" dirty="0" err="1"/>
              <a:t>psikososyal</a:t>
            </a:r>
            <a:r>
              <a:rPr lang="tr-TR" dirty="0"/>
              <a:t> desteği tanımlayınız. </a:t>
            </a:r>
          </a:p>
        </p:txBody>
      </p:sp>
      <p:sp>
        <p:nvSpPr>
          <p:cNvPr id="4" name="Slayt Numarası Yer Tutucusu 3"/>
          <p:cNvSpPr>
            <a:spLocks noGrp="1"/>
          </p:cNvSpPr>
          <p:nvPr>
            <p:ph type="sldNum" sz="quarter" idx="10"/>
          </p:nvPr>
        </p:nvSpPr>
        <p:spPr/>
        <p:txBody>
          <a:bodyPr/>
          <a:lstStyle/>
          <a:p>
            <a:fld id="{349BDF71-E01C-4903-AEC5-7B033EFB4423}" type="slidenum">
              <a:rPr lang="tr-TR" smtClean="0"/>
              <a:t>7</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Eğiticiye Not: </a:t>
            </a:r>
          </a:p>
          <a:p>
            <a:r>
              <a:rPr lang="tr-TR" dirty="0"/>
              <a:t>Katılımcılara </a:t>
            </a:r>
            <a:r>
              <a:rPr lang="tr-TR" dirty="0" err="1"/>
              <a:t>psikososyal</a:t>
            </a:r>
            <a:r>
              <a:rPr lang="tr-TR" dirty="0"/>
              <a:t> destek dendiği zaman ne anladıklarını sorunuz. Hangi durumlarda bireylerin </a:t>
            </a:r>
            <a:r>
              <a:rPr lang="tr-TR" dirty="0" err="1"/>
              <a:t>psikososyal</a:t>
            </a:r>
            <a:r>
              <a:rPr lang="tr-TR" dirty="0"/>
              <a:t> desteğe ihtiyaç duyduklarını sorunuz. Daha sonra </a:t>
            </a:r>
            <a:r>
              <a:rPr lang="tr-TR" dirty="0" err="1"/>
              <a:t>psikososyal</a:t>
            </a:r>
            <a:r>
              <a:rPr lang="tr-TR" dirty="0"/>
              <a:t> desteği tanımlayınız. </a:t>
            </a:r>
          </a:p>
        </p:txBody>
      </p:sp>
      <p:sp>
        <p:nvSpPr>
          <p:cNvPr id="4" name="Slayt Numarası Yer Tutucusu 3"/>
          <p:cNvSpPr>
            <a:spLocks noGrp="1"/>
          </p:cNvSpPr>
          <p:nvPr>
            <p:ph type="sldNum" sz="quarter" idx="10"/>
          </p:nvPr>
        </p:nvSpPr>
        <p:spPr/>
        <p:txBody>
          <a:bodyPr/>
          <a:lstStyle/>
          <a:p>
            <a:fld id="{349BDF71-E01C-4903-AEC5-7B033EFB4423}" type="slidenum">
              <a:rPr lang="tr-TR" smtClean="0"/>
              <a:t>8</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Eğiticiye Not: </a:t>
            </a:r>
          </a:p>
          <a:p>
            <a:r>
              <a:rPr lang="tr-TR" dirty="0"/>
              <a:t>Katılımcılara </a:t>
            </a:r>
            <a:r>
              <a:rPr lang="tr-TR" dirty="0" err="1"/>
              <a:t>psikososyal</a:t>
            </a:r>
            <a:r>
              <a:rPr lang="tr-TR" dirty="0"/>
              <a:t> destek dendiği zaman ne anladıklarını sorunuz. Hangi durumlarda bireylerin </a:t>
            </a:r>
            <a:r>
              <a:rPr lang="tr-TR" dirty="0" err="1"/>
              <a:t>psikososyal</a:t>
            </a:r>
            <a:r>
              <a:rPr lang="tr-TR" dirty="0"/>
              <a:t> desteğe ihtiyaç duyduklarını sorunuz. Daha sonra </a:t>
            </a:r>
            <a:r>
              <a:rPr lang="tr-TR" dirty="0" err="1"/>
              <a:t>psikososyal</a:t>
            </a:r>
            <a:r>
              <a:rPr lang="tr-TR" dirty="0"/>
              <a:t> desteği tanımlayınız. </a:t>
            </a:r>
          </a:p>
        </p:txBody>
      </p:sp>
      <p:sp>
        <p:nvSpPr>
          <p:cNvPr id="4" name="Slayt Numarası Yer Tutucusu 3"/>
          <p:cNvSpPr>
            <a:spLocks noGrp="1"/>
          </p:cNvSpPr>
          <p:nvPr>
            <p:ph type="sldNum" sz="quarter" idx="10"/>
          </p:nvPr>
        </p:nvSpPr>
        <p:spPr/>
        <p:txBody>
          <a:bodyPr/>
          <a:lstStyle/>
          <a:p>
            <a:fld id="{349BDF71-E01C-4903-AEC5-7B033EFB4423}" type="slidenum">
              <a:rPr lang="tr-TR" smtClean="0"/>
              <a:t>9</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Eğiticiye Not: </a:t>
            </a:r>
          </a:p>
          <a:p>
            <a:r>
              <a:rPr lang="tr-TR" dirty="0"/>
              <a:t>Katılımcılara </a:t>
            </a:r>
            <a:r>
              <a:rPr lang="tr-TR" dirty="0" err="1"/>
              <a:t>psikososyal</a:t>
            </a:r>
            <a:r>
              <a:rPr lang="tr-TR" dirty="0"/>
              <a:t> destek dendiği zaman ne anladıklarını sorunuz. Hangi durumlarda bireylerin </a:t>
            </a:r>
            <a:r>
              <a:rPr lang="tr-TR" dirty="0" err="1"/>
              <a:t>psikososyal</a:t>
            </a:r>
            <a:r>
              <a:rPr lang="tr-TR" dirty="0"/>
              <a:t> desteğe ihtiyaç duyduklarını sorunuz. Daha sonra </a:t>
            </a:r>
            <a:r>
              <a:rPr lang="tr-TR" dirty="0" err="1"/>
              <a:t>psikososyal</a:t>
            </a:r>
            <a:r>
              <a:rPr lang="tr-TR" dirty="0"/>
              <a:t> desteği tanımlayınız. </a:t>
            </a:r>
          </a:p>
        </p:txBody>
      </p:sp>
      <p:sp>
        <p:nvSpPr>
          <p:cNvPr id="4" name="Slayt Numarası Yer Tutucusu 3"/>
          <p:cNvSpPr>
            <a:spLocks noGrp="1"/>
          </p:cNvSpPr>
          <p:nvPr>
            <p:ph type="sldNum" sz="quarter" idx="10"/>
          </p:nvPr>
        </p:nvSpPr>
        <p:spPr/>
        <p:txBody>
          <a:bodyPr/>
          <a:lstStyle/>
          <a:p>
            <a:fld id="{349BDF71-E01C-4903-AEC5-7B033EFB4423}" type="slidenum">
              <a:rPr lang="tr-TR" smtClean="0"/>
              <a:t>10</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Eğiticiye Not: </a:t>
            </a:r>
          </a:p>
          <a:p>
            <a:r>
              <a:rPr lang="tr-TR" dirty="0"/>
              <a:t>Katılımcılara </a:t>
            </a:r>
            <a:r>
              <a:rPr lang="tr-TR" dirty="0" err="1"/>
              <a:t>psikososyal</a:t>
            </a:r>
            <a:r>
              <a:rPr lang="tr-TR" dirty="0"/>
              <a:t> destek dendiği zaman ne anladıklarını sorunuz. Hangi durumlarda bireylerin </a:t>
            </a:r>
            <a:r>
              <a:rPr lang="tr-TR" dirty="0" err="1"/>
              <a:t>psikososyal</a:t>
            </a:r>
            <a:r>
              <a:rPr lang="tr-TR" dirty="0"/>
              <a:t> desteğe ihtiyaç duyduklarını sorunuz. Daha sonra </a:t>
            </a:r>
            <a:r>
              <a:rPr lang="tr-TR" dirty="0" err="1"/>
              <a:t>psikososyal</a:t>
            </a:r>
            <a:r>
              <a:rPr lang="tr-TR" dirty="0"/>
              <a:t> desteği tanımlayınız. </a:t>
            </a:r>
          </a:p>
        </p:txBody>
      </p:sp>
      <p:sp>
        <p:nvSpPr>
          <p:cNvPr id="4" name="Slayt Numarası Yer Tutucusu 3"/>
          <p:cNvSpPr>
            <a:spLocks noGrp="1"/>
          </p:cNvSpPr>
          <p:nvPr>
            <p:ph type="sldNum" sz="quarter" idx="10"/>
          </p:nvPr>
        </p:nvSpPr>
        <p:spPr/>
        <p:txBody>
          <a:bodyPr/>
          <a:lstStyle/>
          <a:p>
            <a:fld id="{349BDF71-E01C-4903-AEC5-7B033EFB4423}" type="slidenum">
              <a:rPr lang="tr-TR" smtClean="0"/>
              <a:t>11</a:t>
            </a:fld>
            <a:endParaRPr lang="tr-TR"/>
          </a:p>
        </p:txBody>
      </p:sp>
    </p:spTree>
    <p:extLst>
      <p:ext uri="{BB962C8B-B14F-4D97-AF65-F5344CB8AC3E}">
        <p14:creationId xmlns:p14="http://schemas.microsoft.com/office/powerpoint/2010/main" val="290500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err="1">
                <a:solidFill>
                  <a:schemeClr val="tx1"/>
                </a:solidFill>
                <a:effectLst/>
                <a:latin typeface="+mn-lt"/>
                <a:ea typeface="+mn-ea"/>
                <a:cs typeface="+mn-cs"/>
              </a:rPr>
              <a:t>Unicef</a:t>
            </a:r>
            <a:r>
              <a:rPr lang="tr-TR" sz="1200" kern="1200" dirty="0">
                <a:solidFill>
                  <a:schemeClr val="tx1"/>
                </a:solidFill>
                <a:effectLst/>
                <a:latin typeface="+mn-lt"/>
                <a:ea typeface="+mn-ea"/>
                <a:cs typeface="+mn-cs"/>
              </a:rPr>
              <a:t> :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State</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World’s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Children</a:t>
            </a:r>
            <a:r>
              <a:rPr lang="tr-TR" sz="1200" kern="1200" dirty="0">
                <a:solidFill>
                  <a:schemeClr val="tx1"/>
                </a:solidFill>
                <a:effectLst/>
                <a:latin typeface="+mn-lt"/>
                <a:ea typeface="+mn-ea"/>
                <a:cs typeface="+mn-cs"/>
              </a:rPr>
              <a:t>, 2001. New York, </a:t>
            </a:r>
            <a:r>
              <a:rPr lang="tr-TR" sz="1200" kern="1200" dirty="0" err="1">
                <a:solidFill>
                  <a:schemeClr val="tx1"/>
                </a:solidFill>
                <a:effectLst/>
                <a:latin typeface="+mn-lt"/>
                <a:ea typeface="+mn-ea"/>
                <a:cs typeface="+mn-cs"/>
              </a:rPr>
              <a:t>Unicef</a:t>
            </a:r>
            <a:r>
              <a:rPr lang="tr-TR" sz="1200" kern="1200" dirty="0">
                <a:solidFill>
                  <a:schemeClr val="tx1"/>
                </a:solidFill>
                <a:effectLst/>
                <a:latin typeface="+mn-lt"/>
                <a:ea typeface="+mn-ea"/>
                <a:cs typeface="+mn-cs"/>
              </a:rPr>
              <a:t>, 2001.</a:t>
            </a:r>
            <a:endParaRPr lang="tr-TR" dirty="0"/>
          </a:p>
        </p:txBody>
      </p:sp>
      <p:sp>
        <p:nvSpPr>
          <p:cNvPr id="4" name="Slayt Numarası Yer Tutucusu 3"/>
          <p:cNvSpPr>
            <a:spLocks noGrp="1"/>
          </p:cNvSpPr>
          <p:nvPr>
            <p:ph type="sldNum" sz="quarter" idx="10"/>
          </p:nvPr>
        </p:nvSpPr>
        <p:spPr/>
        <p:txBody>
          <a:bodyPr/>
          <a:lstStyle/>
          <a:p>
            <a:fld id="{349BDF71-E01C-4903-AEC5-7B033EFB4423}" type="slidenum">
              <a:rPr lang="tr-TR" smtClean="0"/>
              <a:t>12</a:t>
            </a:fld>
            <a:endParaRPr lang="tr-TR"/>
          </a:p>
        </p:txBody>
      </p:sp>
    </p:spTree>
    <p:extLst>
      <p:ext uri="{BB962C8B-B14F-4D97-AF65-F5344CB8AC3E}">
        <p14:creationId xmlns:p14="http://schemas.microsoft.com/office/powerpoint/2010/main" val="311817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x-none" smtClean="0"/>
              <a:t>8/9/2022</a:t>
            </a:fld>
            <a:endParaRPr lang="x-none"/>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x-none" smtClean="0"/>
              <a:t>8/9/2022</a:t>
            </a:fld>
            <a:endParaRPr lang="x-none"/>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x-none" smtClean="0"/>
              <a:t>8/9/2022</a:t>
            </a:fld>
            <a:endParaRPr lang="x-none"/>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x-none" smtClean="0"/>
              <a:t>8/9/2022</a:t>
            </a:fld>
            <a:endParaRPr lang="x-none"/>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x-none" smtClean="0"/>
              <a:t>8/9/2022</a:t>
            </a:fld>
            <a:endParaRPr lang="x-none"/>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x-none" smtClean="0"/>
              <a:t>8/9/2022</a:t>
            </a:fld>
            <a:endParaRPr lang="x-none"/>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x-none" smtClean="0"/>
              <a:t>8/9/2022</a:t>
            </a:fld>
            <a:endParaRPr lang="x-none"/>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x-none" smtClean="0"/>
              <a:t>8/9/2022</a:t>
            </a:fld>
            <a:endParaRPr lang="x-none"/>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x-none" smtClean="0"/>
              <a:t>8/9/2022</a:t>
            </a:fld>
            <a:endParaRPr lang="x-none"/>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x-none" smtClean="0"/>
              <a:t>8/9/2022</a:t>
            </a:fld>
            <a:endParaRPr lang="x-none"/>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x-none" smtClean="0"/>
              <a:t>8/9/2022</a:t>
            </a:fld>
            <a:endParaRPr lang="x-none"/>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x-none" smtClean="0"/>
              <a:t>8/9/2022</a:t>
            </a:fld>
            <a:endParaRPr lang="x-none"/>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x-none" smtClean="0"/>
              <a:t>‹#›</a:t>
            </a:fld>
            <a:endParaRPr lang="x-none"/>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488831" y="2615689"/>
            <a:ext cx="8010770" cy="769441"/>
          </a:xfrm>
          <a:prstGeom prst="rect">
            <a:avLst/>
          </a:prstGeom>
          <a:noFill/>
        </p:spPr>
        <p:txBody>
          <a:bodyPr wrap="square" rtlCol="0">
            <a:spAutoFit/>
          </a:bodyPr>
          <a:lstStyle/>
          <a:p>
            <a:r>
              <a:rPr lang="tr-TR" sz="4400" b="1" dirty="0">
                <a:solidFill>
                  <a:schemeClr val="accent1"/>
                </a:solidFill>
              </a:rPr>
              <a:t>ÇOCUK RUH SAĞLIĞI</a:t>
            </a:r>
            <a:endParaRPr lang="x-none" sz="4400" b="1" dirty="0">
              <a:solidFill>
                <a:schemeClr val="accent1"/>
              </a:solidFill>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237026" y="1997839"/>
            <a:ext cx="2704289" cy="954107"/>
          </a:xfrm>
          <a:prstGeom prst="rect">
            <a:avLst/>
          </a:prstGeom>
          <a:noFill/>
        </p:spPr>
        <p:txBody>
          <a:bodyPr wrap="square" rtlCol="0">
            <a:spAutoFit/>
          </a:bodyPr>
          <a:lstStyle/>
          <a:p>
            <a:r>
              <a:rPr lang="tr-TR" sz="2800" dirty="0">
                <a:solidFill>
                  <a:schemeClr val="accent1">
                    <a:lumMod val="50000"/>
                  </a:schemeClr>
                </a:solidFill>
              </a:rPr>
              <a:t>Anne sütünün faydaları </a:t>
            </a:r>
          </a:p>
        </p:txBody>
      </p:sp>
      <p:sp>
        <p:nvSpPr>
          <p:cNvPr id="10" name="TextBox 9">
            <a:extLst>
              <a:ext uri="{FF2B5EF4-FFF2-40B4-BE49-F238E27FC236}">
                <a16:creationId xmlns:a16="http://schemas.microsoft.com/office/drawing/2014/main" id="{23B6AAFE-6C0F-954C-93FF-FF6205E3704F}"/>
              </a:ext>
            </a:extLst>
          </p:cNvPr>
          <p:cNvSpPr txBox="1"/>
          <p:nvPr/>
        </p:nvSpPr>
        <p:spPr>
          <a:xfrm>
            <a:off x="780725" y="1997839"/>
            <a:ext cx="3053615" cy="2862322"/>
          </a:xfrm>
          <a:prstGeom prst="rect">
            <a:avLst/>
          </a:prstGeom>
          <a:noFill/>
        </p:spPr>
        <p:txBody>
          <a:bodyPr wrap="square" rtlCol="0">
            <a:spAutoFit/>
          </a:bodyPr>
          <a:lstStyle/>
          <a:p>
            <a:r>
              <a:rPr lang="tr-TR" sz="3600" b="1" dirty="0">
                <a:solidFill>
                  <a:schemeClr val="bg1"/>
                </a:solidFill>
              </a:rPr>
              <a:t>Çocuğun Ruh Sağlığı ve Gelişimini Etkileyen </a:t>
            </a:r>
          </a:p>
          <a:p>
            <a:r>
              <a:rPr lang="tr-TR" sz="3600" b="1" dirty="0">
                <a:solidFill>
                  <a:schemeClr val="bg1"/>
                </a:solidFill>
              </a:rPr>
              <a:t>Durumlar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54391" y="1997839"/>
            <a:ext cx="4056884" cy="3170099"/>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Anne sütü, bebekle anne arasında özel sevgi bağı kurulmasını sağlayarak, anne çocuk ilişkisini güçlendirir. Anne ile bebeğin tensel teması, annenin çocuğun psikolojik olarak rahatlamasını sağlar </a:t>
            </a:r>
          </a:p>
          <a:p>
            <a:pPr marL="342900" indent="-342900">
              <a:buFont typeface="Arial" panose="020B0604020202020204" pitchFamily="34" charset="0"/>
              <a:buChar char="•"/>
            </a:pPr>
            <a:r>
              <a:rPr lang="tr-TR" sz="2000" dirty="0">
                <a:solidFill>
                  <a:schemeClr val="accent1">
                    <a:lumMod val="50000"/>
                  </a:schemeClr>
                </a:solidFill>
              </a:rPr>
              <a:t>Anne sütü alan bebekte, çevresine karşı güven duygusu daha fazla gelişir </a:t>
            </a:r>
          </a:p>
        </p:txBody>
      </p:sp>
    </p:spTree>
    <p:extLst>
      <p:ext uri="{BB962C8B-B14F-4D97-AF65-F5344CB8AC3E}">
        <p14:creationId xmlns:p14="http://schemas.microsoft.com/office/powerpoint/2010/main" val="428539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445000" y="2001262"/>
            <a:ext cx="2704289" cy="646331"/>
          </a:xfrm>
          <a:prstGeom prst="rect">
            <a:avLst/>
          </a:prstGeom>
          <a:noFill/>
        </p:spPr>
        <p:txBody>
          <a:bodyPr wrap="square" rtlCol="0">
            <a:spAutoFit/>
          </a:bodyPr>
          <a:lstStyle/>
          <a:p>
            <a:r>
              <a:rPr lang="tr-TR" sz="3200" dirty="0">
                <a:solidFill>
                  <a:schemeClr val="accent1">
                    <a:lumMod val="50000"/>
                  </a:schemeClr>
                </a:solidFill>
              </a:rPr>
              <a:t>Beslenme</a:t>
            </a:r>
            <a:r>
              <a:rPr lang="tr-TR" sz="3600" dirty="0"/>
              <a:t> </a:t>
            </a:r>
          </a:p>
        </p:txBody>
      </p:sp>
      <p:sp>
        <p:nvSpPr>
          <p:cNvPr id="10" name="TextBox 9">
            <a:extLst>
              <a:ext uri="{FF2B5EF4-FFF2-40B4-BE49-F238E27FC236}">
                <a16:creationId xmlns:a16="http://schemas.microsoft.com/office/drawing/2014/main" id="{23B6AAFE-6C0F-954C-93FF-FF6205E3704F}"/>
              </a:ext>
            </a:extLst>
          </p:cNvPr>
          <p:cNvSpPr txBox="1"/>
          <p:nvPr/>
        </p:nvSpPr>
        <p:spPr>
          <a:xfrm>
            <a:off x="746760" y="2001262"/>
            <a:ext cx="2951480" cy="2862322"/>
          </a:xfrm>
          <a:prstGeom prst="rect">
            <a:avLst/>
          </a:prstGeom>
          <a:noFill/>
        </p:spPr>
        <p:txBody>
          <a:bodyPr wrap="square" rtlCol="0">
            <a:spAutoFit/>
          </a:bodyPr>
          <a:lstStyle/>
          <a:p>
            <a:r>
              <a:rPr lang="tr-TR" sz="3600" b="1" dirty="0">
                <a:solidFill>
                  <a:schemeClr val="bg1"/>
                </a:solidFill>
              </a:rPr>
              <a:t>Çocuğun Ruh Sağlığı ve Gelişimini Etkileyen </a:t>
            </a:r>
          </a:p>
          <a:p>
            <a:r>
              <a:rPr lang="tr-TR" sz="3600" b="1" dirty="0">
                <a:solidFill>
                  <a:schemeClr val="bg1"/>
                </a:solidFill>
              </a:rPr>
              <a:t>Durumlar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80582" y="2001262"/>
            <a:ext cx="4580125" cy="3477875"/>
          </a:xfrm>
          <a:prstGeom prst="rect">
            <a:avLst/>
          </a:prstGeom>
          <a:noFill/>
        </p:spPr>
        <p:txBody>
          <a:bodyPr wrap="square" rtlCol="0">
            <a:spAutoFit/>
          </a:bodyPr>
          <a:lstStyle/>
          <a:p>
            <a:pPr marL="342900" indent="-342900">
              <a:buFont typeface="Arial" panose="020B0604020202020204" pitchFamily="34" charset="0"/>
              <a:buChar char="•"/>
            </a:pPr>
            <a:r>
              <a:rPr lang="tr-TR" sz="2000" b="1" dirty="0">
                <a:solidFill>
                  <a:schemeClr val="accent1">
                    <a:lumMod val="50000"/>
                  </a:schemeClr>
                </a:solidFill>
              </a:rPr>
              <a:t>Çocuklarda</a:t>
            </a:r>
            <a:r>
              <a:rPr lang="tr-TR" sz="2000" dirty="0">
                <a:solidFill>
                  <a:schemeClr val="accent1">
                    <a:lumMod val="50000"/>
                  </a:schemeClr>
                </a:solidFill>
              </a:rPr>
              <a:t> beyin gelişiminin %25 i anne karnında oluşmakta, 5 yaşın sonunda da %90 ı tamamlanmaktadır. </a:t>
            </a:r>
          </a:p>
          <a:p>
            <a:pPr marL="342900" indent="-342900">
              <a:buFont typeface="Arial" panose="020B0604020202020204" pitchFamily="34" charset="0"/>
              <a:buChar char="•"/>
            </a:pPr>
            <a:r>
              <a:rPr lang="tr-TR" sz="2000" dirty="0">
                <a:solidFill>
                  <a:schemeClr val="accent1">
                    <a:lumMod val="50000"/>
                  </a:schemeClr>
                </a:solidFill>
              </a:rPr>
              <a:t>Beyin hücreleri yenilenmediği için gelişme döneminde yeterli besin sağlanmazsa meydana gelen bozukluk hayat boyu devam etmektedir. </a:t>
            </a:r>
          </a:p>
          <a:p>
            <a:pPr marL="342900" indent="-342900">
              <a:buFont typeface="Arial" panose="020B0604020202020204" pitchFamily="34" charset="0"/>
              <a:buChar char="•"/>
            </a:pPr>
            <a:r>
              <a:rPr lang="tr-TR" sz="2000" dirty="0">
                <a:solidFill>
                  <a:schemeClr val="accent1">
                    <a:lumMod val="50000"/>
                  </a:schemeClr>
                </a:solidFill>
              </a:rPr>
              <a:t>Bu dönemdeki yetersiz ve dengesiz beslenme, fiziksel gelişimin yanı sıra zeka gelişimi ve öğrenme yeteneklerini de olumsuz etkiler. </a:t>
            </a:r>
          </a:p>
        </p:txBody>
      </p:sp>
    </p:spTree>
    <p:extLst>
      <p:ext uri="{BB962C8B-B14F-4D97-AF65-F5344CB8AC3E}">
        <p14:creationId xmlns:p14="http://schemas.microsoft.com/office/powerpoint/2010/main" val="65585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pic>
        <p:nvPicPr>
          <p:cNvPr id="5" name="Resim 4"/>
          <p:cNvPicPr/>
          <p:nvPr/>
        </p:nvPicPr>
        <p:blipFill rotWithShape="1">
          <a:blip r:embed="rId4">
            <a:extLst>
              <a:ext uri="{28A0092B-C50C-407E-A947-70E740481C1C}">
                <a14:useLocalDpi xmlns:a14="http://schemas.microsoft.com/office/drawing/2010/main" val="0"/>
              </a:ext>
            </a:extLst>
          </a:blip>
          <a:srcRect l="20867" t="19018" r="55852" b="13190"/>
          <a:stretch/>
        </p:blipFill>
        <p:spPr bwMode="auto">
          <a:xfrm>
            <a:off x="843281" y="1767839"/>
            <a:ext cx="2336799" cy="3892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2" name="Dikdörtgen 1"/>
          <p:cNvSpPr/>
          <p:nvPr/>
        </p:nvSpPr>
        <p:spPr>
          <a:xfrm>
            <a:off x="4450882" y="2190769"/>
            <a:ext cx="6745438" cy="954107"/>
          </a:xfrm>
          <a:prstGeom prst="rect">
            <a:avLst/>
          </a:prstGeom>
        </p:spPr>
        <p:txBody>
          <a:bodyPr wrap="square">
            <a:spAutoFit/>
          </a:bodyPr>
          <a:lstStyle/>
          <a:p>
            <a:r>
              <a:rPr lang="tr-TR" sz="2800" dirty="0">
                <a:solidFill>
                  <a:schemeClr val="accent1">
                    <a:lumMod val="50000"/>
                  </a:schemeClr>
                </a:solidFill>
              </a:rPr>
              <a:t>Beslenme yetersizliği olan ortalama 14-15 aylık çocuğun beyin MR görüntüsü</a:t>
            </a:r>
          </a:p>
        </p:txBody>
      </p:sp>
      <p:sp>
        <p:nvSpPr>
          <p:cNvPr id="4" name="Dikdörtgen 3"/>
          <p:cNvSpPr/>
          <p:nvPr/>
        </p:nvSpPr>
        <p:spPr>
          <a:xfrm>
            <a:off x="4450882" y="3429000"/>
            <a:ext cx="7141678" cy="1384995"/>
          </a:xfrm>
          <a:prstGeom prst="rect">
            <a:avLst/>
          </a:prstGeom>
        </p:spPr>
        <p:txBody>
          <a:bodyPr wrap="square">
            <a:spAutoFit/>
          </a:bodyPr>
          <a:lstStyle/>
          <a:p>
            <a:r>
              <a:rPr lang="tr-TR" sz="2800" dirty="0">
                <a:solidFill>
                  <a:schemeClr val="accent1">
                    <a:lumMod val="50000"/>
                  </a:schemeClr>
                </a:solidFill>
              </a:rPr>
              <a:t>Beslenme yetersizliği tedavi edilip, 3 ay besin desteği sağlandıktan sonra çekilen MR görüntüsü</a:t>
            </a:r>
          </a:p>
        </p:txBody>
      </p:sp>
    </p:spTree>
    <p:extLst>
      <p:ext uri="{BB962C8B-B14F-4D97-AF65-F5344CB8AC3E}">
        <p14:creationId xmlns:p14="http://schemas.microsoft.com/office/powerpoint/2010/main" val="294661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273136" y="1994416"/>
            <a:ext cx="2822435" cy="646331"/>
          </a:xfrm>
          <a:prstGeom prst="rect">
            <a:avLst/>
          </a:prstGeom>
          <a:noFill/>
        </p:spPr>
        <p:txBody>
          <a:bodyPr wrap="square" rtlCol="0">
            <a:spAutoFit/>
          </a:bodyPr>
          <a:lstStyle/>
          <a:p>
            <a:r>
              <a:rPr lang="tr-TR" sz="3200" dirty="0">
                <a:solidFill>
                  <a:schemeClr val="accent1">
                    <a:lumMod val="50000"/>
                  </a:schemeClr>
                </a:solidFill>
              </a:rPr>
              <a:t>Deneyimler</a:t>
            </a:r>
            <a:r>
              <a:rPr lang="tr-TR" sz="3600" dirty="0"/>
              <a:t> </a:t>
            </a:r>
          </a:p>
        </p:txBody>
      </p:sp>
      <p:sp>
        <p:nvSpPr>
          <p:cNvPr id="10" name="TextBox 9">
            <a:extLst>
              <a:ext uri="{FF2B5EF4-FFF2-40B4-BE49-F238E27FC236}">
                <a16:creationId xmlns:a16="http://schemas.microsoft.com/office/drawing/2014/main" id="{23B6AAFE-6C0F-954C-93FF-FF6205E3704F}"/>
              </a:ext>
            </a:extLst>
          </p:cNvPr>
          <p:cNvSpPr txBox="1"/>
          <p:nvPr/>
        </p:nvSpPr>
        <p:spPr>
          <a:xfrm>
            <a:off x="746760" y="1994416"/>
            <a:ext cx="3841336" cy="2862322"/>
          </a:xfrm>
          <a:prstGeom prst="rect">
            <a:avLst/>
          </a:prstGeom>
          <a:noFill/>
        </p:spPr>
        <p:txBody>
          <a:bodyPr wrap="square" rtlCol="0">
            <a:spAutoFit/>
          </a:bodyPr>
          <a:lstStyle/>
          <a:p>
            <a:r>
              <a:rPr lang="tr-TR" sz="3600" b="1" dirty="0">
                <a:solidFill>
                  <a:schemeClr val="bg1"/>
                </a:solidFill>
              </a:rPr>
              <a:t>Çocuğun Ruh Sağlığı ve Gelişimini Etkileyen </a:t>
            </a:r>
          </a:p>
          <a:p>
            <a:r>
              <a:rPr lang="tr-TR" sz="3600" b="1" dirty="0">
                <a:solidFill>
                  <a:schemeClr val="bg1"/>
                </a:solidFill>
              </a:rPr>
              <a:t>Durumlar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784916" y="1994416"/>
            <a:ext cx="3619673" cy="2677656"/>
          </a:xfrm>
          <a:prstGeom prst="rect">
            <a:avLst/>
          </a:prstGeom>
          <a:noFill/>
        </p:spPr>
        <p:txBody>
          <a:bodyPr wrap="square" rtlCol="0">
            <a:spAutoFit/>
          </a:bodyPr>
          <a:lstStyle/>
          <a:p>
            <a:pPr>
              <a:tabLst>
                <a:tab pos="0" algn="l"/>
              </a:tabLst>
            </a:pPr>
            <a:r>
              <a:rPr lang="tr-TR" sz="2800" dirty="0">
                <a:solidFill>
                  <a:schemeClr val="accent1">
                    <a:lumMod val="50000"/>
                  </a:schemeClr>
                </a:solidFill>
              </a:rPr>
              <a:t>Erken dönemde çocuğa uygun uyaranların verilmesi çocuğun zekasını ve öğrenme kapasitesini arttırmaktadır. </a:t>
            </a:r>
          </a:p>
        </p:txBody>
      </p:sp>
    </p:spTree>
    <p:extLst>
      <p:ext uri="{BB962C8B-B14F-4D97-AF65-F5344CB8AC3E}">
        <p14:creationId xmlns:p14="http://schemas.microsoft.com/office/powerpoint/2010/main" val="180267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273136" y="1994416"/>
            <a:ext cx="2822435" cy="646331"/>
          </a:xfrm>
          <a:prstGeom prst="rect">
            <a:avLst/>
          </a:prstGeom>
          <a:noFill/>
        </p:spPr>
        <p:txBody>
          <a:bodyPr wrap="square" rtlCol="0">
            <a:spAutoFit/>
          </a:bodyPr>
          <a:lstStyle/>
          <a:p>
            <a:r>
              <a:rPr lang="tr-TR" sz="3200" dirty="0">
                <a:solidFill>
                  <a:schemeClr val="accent1">
                    <a:lumMod val="50000"/>
                  </a:schemeClr>
                </a:solidFill>
              </a:rPr>
              <a:t>Deneyimler</a:t>
            </a:r>
            <a:r>
              <a:rPr lang="tr-TR" sz="3600" dirty="0"/>
              <a:t> </a:t>
            </a:r>
          </a:p>
        </p:txBody>
      </p:sp>
      <p:sp>
        <p:nvSpPr>
          <p:cNvPr id="10" name="TextBox 9">
            <a:extLst>
              <a:ext uri="{FF2B5EF4-FFF2-40B4-BE49-F238E27FC236}">
                <a16:creationId xmlns:a16="http://schemas.microsoft.com/office/drawing/2014/main" id="{23B6AAFE-6C0F-954C-93FF-FF6205E3704F}"/>
              </a:ext>
            </a:extLst>
          </p:cNvPr>
          <p:cNvSpPr txBox="1"/>
          <p:nvPr/>
        </p:nvSpPr>
        <p:spPr>
          <a:xfrm>
            <a:off x="746760" y="1994416"/>
            <a:ext cx="3841336" cy="2862322"/>
          </a:xfrm>
          <a:prstGeom prst="rect">
            <a:avLst/>
          </a:prstGeom>
          <a:noFill/>
        </p:spPr>
        <p:txBody>
          <a:bodyPr wrap="square" rtlCol="0">
            <a:spAutoFit/>
          </a:bodyPr>
          <a:lstStyle/>
          <a:p>
            <a:r>
              <a:rPr lang="tr-TR" sz="3600" b="1" dirty="0">
                <a:solidFill>
                  <a:schemeClr val="bg1"/>
                </a:solidFill>
              </a:rPr>
              <a:t>Çocuğun Ruh Sağlığı ve Gelişimini Etkileyen </a:t>
            </a:r>
          </a:p>
          <a:p>
            <a:r>
              <a:rPr lang="tr-TR" sz="3600" b="1" dirty="0">
                <a:solidFill>
                  <a:schemeClr val="bg1"/>
                </a:solidFill>
              </a:rPr>
              <a:t>Durumlar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784916" y="1994416"/>
            <a:ext cx="3619673" cy="3416320"/>
          </a:xfrm>
          <a:prstGeom prst="rect">
            <a:avLst/>
          </a:prstGeom>
          <a:noFill/>
        </p:spPr>
        <p:txBody>
          <a:bodyPr wrap="square" rtlCol="0">
            <a:spAutoFit/>
          </a:bodyPr>
          <a:lstStyle/>
          <a:p>
            <a:pPr>
              <a:tabLst>
                <a:tab pos="0" algn="l"/>
              </a:tabLst>
            </a:pPr>
            <a:r>
              <a:rPr lang="tr-TR" sz="2400" dirty="0">
                <a:solidFill>
                  <a:schemeClr val="accent1">
                    <a:lumMod val="50000"/>
                  </a:schemeClr>
                </a:solidFill>
              </a:rPr>
              <a:t>Olumlu erken deneyimler çocuğun beyninin iyi yönde gelişimine yardım ederken, ihmal ve kötü muamele deneyimleri yaşamış normal genetik yapıya sahip çocukta zeka geriliği ve ciddi duygusal problemler geliştirebilir.</a:t>
            </a:r>
          </a:p>
        </p:txBody>
      </p:sp>
    </p:spTree>
    <p:extLst>
      <p:ext uri="{BB962C8B-B14F-4D97-AF65-F5344CB8AC3E}">
        <p14:creationId xmlns:p14="http://schemas.microsoft.com/office/powerpoint/2010/main" val="68287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292600" y="1997839"/>
            <a:ext cx="2517635" cy="1569660"/>
          </a:xfrm>
          <a:prstGeom prst="rect">
            <a:avLst/>
          </a:prstGeom>
          <a:noFill/>
        </p:spPr>
        <p:txBody>
          <a:bodyPr wrap="square" rtlCol="0">
            <a:spAutoFit/>
          </a:bodyPr>
          <a:lstStyle/>
          <a:p>
            <a:r>
              <a:rPr lang="tr-TR" sz="3200" dirty="0">
                <a:solidFill>
                  <a:schemeClr val="accent1">
                    <a:lumMod val="50000"/>
                  </a:schemeClr>
                </a:solidFill>
              </a:rPr>
              <a:t>Sağlıklı ebeveyn çocuk ilişkisi</a:t>
            </a:r>
          </a:p>
        </p:txBody>
      </p:sp>
      <p:sp>
        <p:nvSpPr>
          <p:cNvPr id="10" name="TextBox 9">
            <a:extLst>
              <a:ext uri="{FF2B5EF4-FFF2-40B4-BE49-F238E27FC236}">
                <a16:creationId xmlns:a16="http://schemas.microsoft.com/office/drawing/2014/main" id="{23B6AAFE-6C0F-954C-93FF-FF6205E3704F}"/>
              </a:ext>
            </a:extLst>
          </p:cNvPr>
          <p:cNvSpPr txBox="1"/>
          <p:nvPr/>
        </p:nvSpPr>
        <p:spPr>
          <a:xfrm>
            <a:off x="645160" y="1997839"/>
            <a:ext cx="3002280" cy="2862322"/>
          </a:xfrm>
          <a:prstGeom prst="rect">
            <a:avLst/>
          </a:prstGeom>
          <a:noFill/>
        </p:spPr>
        <p:txBody>
          <a:bodyPr wrap="square" rtlCol="0">
            <a:spAutoFit/>
          </a:bodyPr>
          <a:lstStyle/>
          <a:p>
            <a:r>
              <a:rPr lang="tr-TR" sz="3600" b="1" dirty="0">
                <a:solidFill>
                  <a:schemeClr val="bg1"/>
                </a:solidFill>
              </a:rPr>
              <a:t>Çocuğun Ruh Sağlığı ve Gelişimini Etkileyen </a:t>
            </a:r>
          </a:p>
          <a:p>
            <a:r>
              <a:rPr lang="tr-TR" sz="3600" b="1" dirty="0">
                <a:solidFill>
                  <a:schemeClr val="bg1"/>
                </a:solidFill>
              </a:rPr>
              <a:t>Durumlar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455395" y="1997839"/>
            <a:ext cx="4303783" cy="3754874"/>
          </a:xfrm>
          <a:prstGeom prst="rect">
            <a:avLst/>
          </a:prstGeom>
          <a:noFill/>
        </p:spPr>
        <p:txBody>
          <a:bodyPr wrap="square" rtlCol="0">
            <a:spAutoFit/>
          </a:bodyPr>
          <a:lstStyle/>
          <a:p>
            <a:r>
              <a:rPr lang="tr-TR" sz="2000" b="1" dirty="0">
                <a:solidFill>
                  <a:schemeClr val="accent1">
                    <a:lumMod val="50000"/>
                  </a:schemeClr>
                </a:solidFill>
              </a:rPr>
              <a:t>Anne-babanın çocukla zaman geçirmesi, birlikte yaptıkları: </a:t>
            </a:r>
          </a:p>
          <a:p>
            <a:pPr marL="342900" indent="-342900">
              <a:buFont typeface="Arial" panose="020B0604020202020204" pitchFamily="34" charset="0"/>
              <a:buChar char="•"/>
            </a:pPr>
            <a:r>
              <a:rPr lang="tr-TR" dirty="0">
                <a:solidFill>
                  <a:schemeClr val="accent1">
                    <a:lumMod val="50000"/>
                  </a:schemeClr>
                </a:solidFill>
              </a:rPr>
              <a:t>Anne-baba-çocuk arasındaki ilişkiyi güçlendirir </a:t>
            </a:r>
          </a:p>
          <a:p>
            <a:pPr marL="342900" indent="-342900">
              <a:buFont typeface="Arial" panose="020B0604020202020204" pitchFamily="34" charset="0"/>
              <a:buChar char="•"/>
            </a:pPr>
            <a:r>
              <a:rPr lang="tr-TR" dirty="0">
                <a:solidFill>
                  <a:schemeClr val="accent1">
                    <a:lumMod val="50000"/>
                  </a:schemeClr>
                </a:solidFill>
              </a:rPr>
              <a:t>Çocuğun kendisine olan güvenini arttırır </a:t>
            </a:r>
          </a:p>
          <a:p>
            <a:pPr marL="342900" indent="-342900">
              <a:buFont typeface="Arial" panose="020B0604020202020204" pitchFamily="34" charset="0"/>
              <a:buChar char="•"/>
            </a:pPr>
            <a:r>
              <a:rPr lang="tr-TR" dirty="0">
                <a:solidFill>
                  <a:schemeClr val="accent1">
                    <a:lumMod val="50000"/>
                  </a:schemeClr>
                </a:solidFill>
              </a:rPr>
              <a:t>Çocuğa değerli olduğu duygusunu verir, sevildiğini hissettirir </a:t>
            </a:r>
          </a:p>
          <a:p>
            <a:pPr marL="342900" indent="-342900">
              <a:buFont typeface="Arial" panose="020B0604020202020204" pitchFamily="34" charset="0"/>
              <a:buChar char="•"/>
            </a:pPr>
            <a:r>
              <a:rPr lang="tr-TR" dirty="0">
                <a:solidFill>
                  <a:schemeClr val="accent1">
                    <a:lumMod val="50000"/>
                  </a:schemeClr>
                </a:solidFill>
              </a:rPr>
              <a:t>Anne-babaya çocuğunu tanıma olanağı verir </a:t>
            </a:r>
          </a:p>
          <a:p>
            <a:pPr marL="342900" indent="-342900">
              <a:buFont typeface="Arial" panose="020B0604020202020204" pitchFamily="34" charset="0"/>
              <a:buChar char="•"/>
            </a:pPr>
            <a:r>
              <a:rPr lang="tr-TR" dirty="0">
                <a:solidFill>
                  <a:schemeClr val="accent1">
                    <a:lumMod val="50000"/>
                  </a:schemeClr>
                </a:solidFill>
              </a:rPr>
              <a:t>Çocuğun anne-babayı tanımasına olanak sağlar </a:t>
            </a:r>
          </a:p>
          <a:p>
            <a:pPr marL="342900" indent="-342900">
              <a:buFont typeface="Arial" panose="020B0604020202020204" pitchFamily="34" charset="0"/>
              <a:buChar char="•"/>
            </a:pPr>
            <a:r>
              <a:rPr lang="tr-TR" dirty="0">
                <a:solidFill>
                  <a:schemeClr val="accent1">
                    <a:lumMod val="50000"/>
                  </a:schemeClr>
                </a:solidFill>
              </a:rPr>
              <a:t>Çocuğun zihinsel, duygusal, sosyal gelişimini olumlu yönde etkiler </a:t>
            </a:r>
          </a:p>
        </p:txBody>
      </p:sp>
    </p:spTree>
    <p:extLst>
      <p:ext uri="{BB962C8B-B14F-4D97-AF65-F5344CB8AC3E}">
        <p14:creationId xmlns:p14="http://schemas.microsoft.com/office/powerpoint/2010/main" val="382365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323936" y="1997839"/>
            <a:ext cx="2822435" cy="1569660"/>
          </a:xfrm>
          <a:prstGeom prst="rect">
            <a:avLst/>
          </a:prstGeom>
          <a:noFill/>
        </p:spPr>
        <p:txBody>
          <a:bodyPr wrap="square" rtlCol="0">
            <a:spAutoFit/>
          </a:bodyPr>
          <a:lstStyle/>
          <a:p>
            <a:r>
              <a:rPr lang="tr-TR" sz="3200" dirty="0">
                <a:solidFill>
                  <a:schemeClr val="accent1">
                    <a:lumMod val="50000"/>
                  </a:schemeClr>
                </a:solidFill>
              </a:rPr>
              <a:t>Sağlıklı </a:t>
            </a:r>
          </a:p>
          <a:p>
            <a:r>
              <a:rPr lang="tr-TR" sz="3200" dirty="0">
                <a:solidFill>
                  <a:schemeClr val="accent1">
                    <a:lumMod val="50000"/>
                  </a:schemeClr>
                </a:solidFill>
              </a:rPr>
              <a:t>ebeveyn </a:t>
            </a:r>
          </a:p>
          <a:p>
            <a:r>
              <a:rPr lang="tr-TR" sz="3200" dirty="0">
                <a:solidFill>
                  <a:schemeClr val="accent1">
                    <a:lumMod val="50000"/>
                  </a:schemeClr>
                </a:solidFill>
              </a:rPr>
              <a:t>çocuk ilişkisi</a:t>
            </a:r>
          </a:p>
        </p:txBody>
      </p:sp>
      <p:sp>
        <p:nvSpPr>
          <p:cNvPr id="10" name="TextBox 9">
            <a:extLst>
              <a:ext uri="{FF2B5EF4-FFF2-40B4-BE49-F238E27FC236}">
                <a16:creationId xmlns:a16="http://schemas.microsoft.com/office/drawing/2014/main" id="{23B6AAFE-6C0F-954C-93FF-FF6205E3704F}"/>
              </a:ext>
            </a:extLst>
          </p:cNvPr>
          <p:cNvSpPr txBox="1"/>
          <p:nvPr/>
        </p:nvSpPr>
        <p:spPr>
          <a:xfrm>
            <a:off x="752696" y="1997839"/>
            <a:ext cx="3195320" cy="2862322"/>
          </a:xfrm>
          <a:prstGeom prst="rect">
            <a:avLst/>
          </a:prstGeom>
          <a:noFill/>
        </p:spPr>
        <p:txBody>
          <a:bodyPr wrap="square" rtlCol="0">
            <a:spAutoFit/>
          </a:bodyPr>
          <a:lstStyle/>
          <a:p>
            <a:r>
              <a:rPr lang="tr-TR" sz="3600" b="1" dirty="0">
                <a:solidFill>
                  <a:schemeClr val="bg1"/>
                </a:solidFill>
              </a:rPr>
              <a:t>Çocuğun Ruh Sağlığı ve Gelişimini Etkileyen </a:t>
            </a:r>
          </a:p>
          <a:p>
            <a:r>
              <a:rPr lang="tr-TR" sz="3600" b="1" dirty="0">
                <a:solidFill>
                  <a:schemeClr val="bg1"/>
                </a:solidFill>
              </a:rPr>
              <a:t>Durumlar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640320" y="1997839"/>
            <a:ext cx="4196080" cy="2923877"/>
          </a:xfrm>
          <a:prstGeom prst="rect">
            <a:avLst/>
          </a:prstGeom>
          <a:noFill/>
        </p:spPr>
        <p:txBody>
          <a:bodyPr wrap="square" rtlCol="0">
            <a:spAutoFit/>
          </a:bodyPr>
          <a:lstStyle/>
          <a:p>
            <a:r>
              <a:rPr lang="tr-TR" sz="2000" b="1" dirty="0">
                <a:solidFill>
                  <a:schemeClr val="accent1">
                    <a:lumMod val="50000"/>
                  </a:schemeClr>
                </a:solidFill>
              </a:rPr>
              <a:t>Anne-babanın çocukla zaman geçirmesi, birlikte yaptıkları: </a:t>
            </a:r>
          </a:p>
          <a:p>
            <a:r>
              <a:rPr lang="tr-TR" dirty="0">
                <a:solidFill>
                  <a:schemeClr val="accent1">
                    <a:lumMod val="50000"/>
                  </a:schemeClr>
                </a:solidFill>
              </a:rPr>
              <a:t>Çocuğun zihinsel, duygusal, sosyal gelişimini olumlu yönde etkiler Hayatın özellikle ilk yılında, gelişmekte olan çocuğun uyaranlar açısından zengin bir ortamda olması çok önemlidir. Uyarıcı çevre çocuğa yapabilecekleri, görebilecekleri, duyabilecekleri ve dokunabilecekleri pek çok farklı şey sunar. </a:t>
            </a:r>
          </a:p>
        </p:txBody>
      </p:sp>
    </p:spTree>
    <p:extLst>
      <p:ext uri="{BB962C8B-B14F-4D97-AF65-F5344CB8AC3E}">
        <p14:creationId xmlns:p14="http://schemas.microsoft.com/office/powerpoint/2010/main" val="131250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323936" y="1997839"/>
            <a:ext cx="2822435" cy="1569660"/>
          </a:xfrm>
          <a:prstGeom prst="rect">
            <a:avLst/>
          </a:prstGeom>
          <a:noFill/>
        </p:spPr>
        <p:txBody>
          <a:bodyPr wrap="square" rtlCol="0">
            <a:spAutoFit/>
          </a:bodyPr>
          <a:lstStyle/>
          <a:p>
            <a:r>
              <a:rPr lang="tr-TR" sz="3200" dirty="0">
                <a:solidFill>
                  <a:schemeClr val="accent1">
                    <a:lumMod val="50000"/>
                  </a:schemeClr>
                </a:solidFill>
              </a:rPr>
              <a:t>Sağlıklı ve destekleyici </a:t>
            </a:r>
          </a:p>
          <a:p>
            <a:r>
              <a:rPr lang="tr-TR" sz="3200" dirty="0">
                <a:solidFill>
                  <a:schemeClr val="accent1">
                    <a:lumMod val="50000"/>
                  </a:schemeClr>
                </a:solidFill>
              </a:rPr>
              <a:t>aile ilişkileri</a:t>
            </a:r>
          </a:p>
        </p:txBody>
      </p:sp>
      <p:sp>
        <p:nvSpPr>
          <p:cNvPr id="10" name="TextBox 9">
            <a:extLst>
              <a:ext uri="{FF2B5EF4-FFF2-40B4-BE49-F238E27FC236}">
                <a16:creationId xmlns:a16="http://schemas.microsoft.com/office/drawing/2014/main" id="{23B6AAFE-6C0F-954C-93FF-FF6205E3704F}"/>
              </a:ext>
            </a:extLst>
          </p:cNvPr>
          <p:cNvSpPr txBox="1"/>
          <p:nvPr/>
        </p:nvSpPr>
        <p:spPr>
          <a:xfrm>
            <a:off x="617482" y="1997839"/>
            <a:ext cx="3256280" cy="2862322"/>
          </a:xfrm>
          <a:prstGeom prst="rect">
            <a:avLst/>
          </a:prstGeom>
          <a:noFill/>
        </p:spPr>
        <p:txBody>
          <a:bodyPr wrap="square" rtlCol="0">
            <a:spAutoFit/>
          </a:bodyPr>
          <a:lstStyle/>
          <a:p>
            <a:r>
              <a:rPr lang="tr-TR" sz="3600" b="1" dirty="0">
                <a:solidFill>
                  <a:schemeClr val="bg1"/>
                </a:solidFill>
              </a:rPr>
              <a:t>Çocuğun Ruh Sağlığı ve Gelişimini Etkileyen </a:t>
            </a:r>
          </a:p>
          <a:p>
            <a:r>
              <a:rPr lang="tr-TR" sz="3600" b="1" dirty="0">
                <a:solidFill>
                  <a:schemeClr val="bg1"/>
                </a:solidFill>
              </a:rPr>
              <a:t>Durumlar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596545" y="1997839"/>
            <a:ext cx="4117936" cy="3477875"/>
          </a:xfrm>
          <a:prstGeom prst="rect">
            <a:avLst/>
          </a:prstGeom>
          <a:noFill/>
        </p:spPr>
        <p:txBody>
          <a:bodyPr wrap="square" rtlCol="0">
            <a:spAutoFit/>
          </a:bodyPr>
          <a:lstStyle/>
          <a:p>
            <a:r>
              <a:rPr lang="tr-TR" sz="2000" dirty="0">
                <a:solidFill>
                  <a:schemeClr val="accent1">
                    <a:lumMod val="50000"/>
                  </a:schemeClr>
                </a:solidFill>
              </a:rPr>
              <a:t>Yakınların özellikle de eşlerin güçlü desteğini almak, kadınların gebelikte ve doğumda daha az sorun yaşamalarına yardımcı olur. </a:t>
            </a:r>
          </a:p>
          <a:p>
            <a:endParaRPr lang="tr-TR" sz="2000" dirty="0">
              <a:solidFill>
                <a:schemeClr val="accent1">
                  <a:lumMod val="50000"/>
                </a:schemeClr>
              </a:solidFill>
            </a:endParaRPr>
          </a:p>
          <a:p>
            <a:r>
              <a:rPr lang="tr-TR" sz="2000" dirty="0">
                <a:solidFill>
                  <a:schemeClr val="accent1">
                    <a:lumMod val="50000"/>
                  </a:schemeClr>
                </a:solidFill>
              </a:rPr>
              <a:t>Hamilelik döneminde eşine hoşgörü, anlayış ve özel ilgi gösteren, bebeğin anne karnındaki gelişimiyle ilgilenen, eşine destek veren baba adaylarının çocuklarının çok daha sağlıklı olduğu bilinmektedir.</a:t>
            </a:r>
          </a:p>
        </p:txBody>
      </p:sp>
    </p:spTree>
    <p:extLst>
      <p:ext uri="{BB962C8B-B14F-4D97-AF65-F5344CB8AC3E}">
        <p14:creationId xmlns:p14="http://schemas.microsoft.com/office/powerpoint/2010/main" val="270252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354416" y="1997839"/>
            <a:ext cx="2822435" cy="1569660"/>
          </a:xfrm>
          <a:prstGeom prst="rect">
            <a:avLst/>
          </a:prstGeom>
          <a:noFill/>
        </p:spPr>
        <p:txBody>
          <a:bodyPr wrap="square" rtlCol="0">
            <a:spAutoFit/>
          </a:bodyPr>
          <a:lstStyle/>
          <a:p>
            <a:r>
              <a:rPr lang="tr-TR" sz="3200" dirty="0">
                <a:solidFill>
                  <a:schemeClr val="accent1">
                    <a:lumMod val="50000"/>
                  </a:schemeClr>
                </a:solidFill>
              </a:rPr>
              <a:t>Sağlıklı ve destekleyici </a:t>
            </a:r>
          </a:p>
          <a:p>
            <a:r>
              <a:rPr lang="tr-TR" sz="3200" dirty="0">
                <a:solidFill>
                  <a:schemeClr val="accent1">
                    <a:lumMod val="50000"/>
                  </a:schemeClr>
                </a:solidFill>
              </a:rPr>
              <a:t>aile ilişkileri</a:t>
            </a:r>
          </a:p>
        </p:txBody>
      </p:sp>
      <p:sp>
        <p:nvSpPr>
          <p:cNvPr id="10" name="TextBox 9">
            <a:extLst>
              <a:ext uri="{FF2B5EF4-FFF2-40B4-BE49-F238E27FC236}">
                <a16:creationId xmlns:a16="http://schemas.microsoft.com/office/drawing/2014/main" id="{23B6AAFE-6C0F-954C-93FF-FF6205E3704F}"/>
              </a:ext>
            </a:extLst>
          </p:cNvPr>
          <p:cNvSpPr txBox="1"/>
          <p:nvPr/>
        </p:nvSpPr>
        <p:spPr>
          <a:xfrm>
            <a:off x="729242" y="1997839"/>
            <a:ext cx="3144520" cy="2862322"/>
          </a:xfrm>
          <a:prstGeom prst="rect">
            <a:avLst/>
          </a:prstGeom>
          <a:noFill/>
        </p:spPr>
        <p:txBody>
          <a:bodyPr wrap="square" rtlCol="0">
            <a:spAutoFit/>
          </a:bodyPr>
          <a:lstStyle/>
          <a:p>
            <a:r>
              <a:rPr lang="tr-TR" sz="3600" b="1" dirty="0">
                <a:solidFill>
                  <a:schemeClr val="bg1"/>
                </a:solidFill>
              </a:rPr>
              <a:t>Çocuğun Ruh Sağlığı ve Gelişimini Etkileyen </a:t>
            </a:r>
          </a:p>
          <a:p>
            <a:r>
              <a:rPr lang="tr-TR" sz="3600" b="1" dirty="0">
                <a:solidFill>
                  <a:schemeClr val="bg1"/>
                </a:solidFill>
              </a:rPr>
              <a:t>Durumlar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548880" y="1997839"/>
            <a:ext cx="4307840" cy="3170099"/>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Babalık çaba gösterilerek öğrenilir. </a:t>
            </a:r>
          </a:p>
          <a:p>
            <a:pPr marL="342900" indent="-342900">
              <a:buFont typeface="Arial" panose="020B0604020202020204" pitchFamily="34" charset="0"/>
              <a:buChar char="•"/>
            </a:pPr>
            <a:r>
              <a:rPr lang="tr-TR" sz="2000" dirty="0">
                <a:solidFill>
                  <a:schemeClr val="accent1">
                    <a:lumMod val="50000"/>
                  </a:schemeClr>
                </a:solidFill>
              </a:rPr>
              <a:t>Baba çocuğuyla ilgilenir, konuşup, öpüp, koklar, birlikte zaman geçirirse, çocuğuyla arasındaki ilişki güçlenir. </a:t>
            </a:r>
          </a:p>
          <a:p>
            <a:pPr marL="342900" indent="-342900">
              <a:buFont typeface="Arial" panose="020B0604020202020204" pitchFamily="34" charset="0"/>
              <a:buChar char="•"/>
            </a:pPr>
            <a:r>
              <a:rPr lang="tr-TR" sz="2000" dirty="0">
                <a:solidFill>
                  <a:schemeClr val="accent1">
                    <a:lumMod val="50000"/>
                  </a:schemeClr>
                </a:solidFill>
              </a:rPr>
              <a:t>Çocuğun ihtiyaçlarını daha iyi anlayabilir. </a:t>
            </a:r>
          </a:p>
          <a:p>
            <a:pPr marL="342900" indent="-342900">
              <a:buFont typeface="Arial" panose="020B0604020202020204" pitchFamily="34" charset="0"/>
              <a:buChar char="•"/>
            </a:pPr>
            <a:r>
              <a:rPr lang="tr-TR" sz="2000" dirty="0">
                <a:solidFill>
                  <a:schemeClr val="accent1">
                    <a:lumMod val="50000"/>
                  </a:schemeClr>
                </a:solidFill>
              </a:rPr>
              <a:t>Babanın çocuğunun bakımına katılması, babalık rolünü daha kolay benimsemesine yardımcı olur. </a:t>
            </a:r>
          </a:p>
        </p:txBody>
      </p:sp>
    </p:spTree>
    <p:extLst>
      <p:ext uri="{BB962C8B-B14F-4D97-AF65-F5344CB8AC3E}">
        <p14:creationId xmlns:p14="http://schemas.microsoft.com/office/powerpoint/2010/main" val="43169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462280" y="2090171"/>
            <a:ext cx="2921000" cy="2800767"/>
          </a:xfrm>
          <a:prstGeom prst="rect">
            <a:avLst/>
          </a:prstGeom>
          <a:noFill/>
        </p:spPr>
        <p:txBody>
          <a:bodyPr wrap="square" rtlCol="0">
            <a:spAutoFit/>
          </a:bodyPr>
          <a:lstStyle/>
          <a:p>
            <a:r>
              <a:rPr lang="tr-TR" sz="4400" b="1" dirty="0">
                <a:solidFill>
                  <a:schemeClr val="bg1"/>
                </a:solidFill>
              </a:rPr>
              <a:t>Çocukluk Çağı Ruhsal Gelişimsel Bozukluklar</a:t>
            </a:r>
            <a:endParaRPr lang="tr-TR" sz="4400"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5013960" y="3167390"/>
            <a:ext cx="7178040" cy="584775"/>
          </a:xfrm>
          <a:prstGeom prst="rect">
            <a:avLst/>
          </a:prstGeom>
          <a:noFill/>
        </p:spPr>
        <p:txBody>
          <a:bodyPr wrap="square" rtlCol="0">
            <a:spAutoFit/>
          </a:bodyPr>
          <a:lstStyle/>
          <a:p>
            <a:pPr>
              <a:spcBef>
                <a:spcPts val="600"/>
              </a:spcBef>
              <a:spcAft>
                <a:spcPts val="600"/>
              </a:spcAft>
            </a:pPr>
            <a:r>
              <a:rPr lang="tr-TR" sz="3200" dirty="0">
                <a:solidFill>
                  <a:schemeClr val="accent1">
                    <a:lumMod val="50000"/>
                  </a:schemeClr>
                </a:solidFill>
              </a:rPr>
              <a:t>Erken tanı çocuğun hayatını kurtarır.</a:t>
            </a:r>
          </a:p>
        </p:txBody>
      </p:sp>
    </p:spTree>
    <p:extLst>
      <p:ext uri="{BB962C8B-B14F-4D97-AF65-F5344CB8AC3E}">
        <p14:creationId xmlns:p14="http://schemas.microsoft.com/office/powerpoint/2010/main" val="345427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1105623" y="2172203"/>
            <a:ext cx="2976663" cy="707886"/>
          </a:xfrm>
          <a:prstGeom prst="rect">
            <a:avLst/>
          </a:prstGeom>
          <a:noFill/>
        </p:spPr>
        <p:txBody>
          <a:bodyPr wrap="square" rtlCol="0">
            <a:spAutoFit/>
          </a:bodyPr>
          <a:lstStyle/>
          <a:p>
            <a:r>
              <a:rPr lang="tr-TR" sz="4000" b="1" dirty="0">
                <a:solidFill>
                  <a:schemeClr val="bg1"/>
                </a:solidFill>
                <a:effectLst/>
              </a:rPr>
              <a:t>Amaç</a:t>
            </a:r>
            <a:endParaRPr lang="en-US" sz="4000" b="1" dirty="0">
              <a:solidFill>
                <a:schemeClr val="bg1"/>
              </a:solidFill>
              <a:effectLst/>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555528" y="2172203"/>
            <a:ext cx="7163230" cy="2677656"/>
          </a:xfrm>
          <a:prstGeom prst="rect">
            <a:avLst/>
          </a:prstGeom>
          <a:noFill/>
        </p:spPr>
        <p:txBody>
          <a:bodyPr wrap="square" rtlCol="0">
            <a:spAutoFit/>
          </a:bodyPr>
          <a:lstStyle/>
          <a:p>
            <a:r>
              <a:rPr lang="tr-TR" sz="2800" dirty="0">
                <a:solidFill>
                  <a:schemeClr val="accent1">
                    <a:lumMod val="50000"/>
                  </a:schemeClr>
                </a:solidFill>
              </a:rPr>
              <a:t>Katılımcıların çocukluk dönemi ruhsal ve gelişimsel özellikleri, sağlıklı ebeveyn çocuk ilişkileri, çocukluk dönemindeki ruhsal ve gelişimsel sorunların belirtileri ve yardım alabilecekleri kaynaklar hakkında bilgi kazanması</a:t>
            </a:r>
          </a:p>
        </p:txBody>
      </p:sp>
    </p:spTree>
    <p:extLst>
      <p:ext uri="{BB962C8B-B14F-4D97-AF65-F5344CB8AC3E}">
        <p14:creationId xmlns:p14="http://schemas.microsoft.com/office/powerpoint/2010/main" val="19406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44082" y="2167307"/>
            <a:ext cx="2946400" cy="1754326"/>
          </a:xfrm>
          <a:prstGeom prst="rect">
            <a:avLst/>
          </a:prstGeom>
          <a:noFill/>
        </p:spPr>
        <p:txBody>
          <a:bodyPr wrap="square" rtlCol="0">
            <a:spAutoFit/>
          </a:bodyPr>
          <a:lstStyle/>
          <a:p>
            <a:r>
              <a:rPr lang="tr-TR" sz="3600" b="1" dirty="0">
                <a:solidFill>
                  <a:schemeClr val="bg1"/>
                </a:solidFill>
              </a:rPr>
              <a:t>Otizm Spektrum Bozuklukları </a:t>
            </a:r>
            <a:endParaRPr lang="tr-TR" sz="3600"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969042" y="2167307"/>
            <a:ext cx="5851358" cy="1569660"/>
          </a:xfrm>
          <a:prstGeom prst="rect">
            <a:avLst/>
          </a:prstGeom>
          <a:noFill/>
        </p:spPr>
        <p:txBody>
          <a:bodyPr wrap="square" rtlCol="0">
            <a:spAutoFit/>
          </a:bodyPr>
          <a:lstStyle/>
          <a:p>
            <a:r>
              <a:rPr lang="tr-TR" sz="3200" dirty="0">
                <a:solidFill>
                  <a:schemeClr val="accent1">
                    <a:lumMod val="50000"/>
                  </a:schemeClr>
                </a:solidFill>
              </a:rPr>
              <a:t>Otizm Spektrum Bozuklukları erken çocuklukta ortaya çıkan gelişimsel bir beyin bozukluğudur.</a:t>
            </a:r>
          </a:p>
        </p:txBody>
      </p:sp>
    </p:spTree>
    <p:extLst>
      <p:ext uri="{BB962C8B-B14F-4D97-AF65-F5344CB8AC3E}">
        <p14:creationId xmlns:p14="http://schemas.microsoft.com/office/powerpoint/2010/main" val="3670774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44082" y="2167307"/>
            <a:ext cx="2946400" cy="1754326"/>
          </a:xfrm>
          <a:prstGeom prst="rect">
            <a:avLst/>
          </a:prstGeom>
          <a:noFill/>
        </p:spPr>
        <p:txBody>
          <a:bodyPr wrap="square" rtlCol="0">
            <a:spAutoFit/>
          </a:bodyPr>
          <a:lstStyle/>
          <a:p>
            <a:r>
              <a:rPr lang="tr-TR" sz="3600" b="1" dirty="0">
                <a:solidFill>
                  <a:schemeClr val="bg1"/>
                </a:solidFill>
              </a:rPr>
              <a:t>Otizm Spektrum Bozuklukları </a:t>
            </a:r>
            <a:endParaRPr lang="tr-TR" sz="3600"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969042" y="2167307"/>
            <a:ext cx="5851358" cy="3046988"/>
          </a:xfrm>
          <a:prstGeom prst="rect">
            <a:avLst/>
          </a:prstGeom>
          <a:noFill/>
        </p:spPr>
        <p:txBody>
          <a:bodyPr wrap="square" rtlCol="0">
            <a:spAutoFit/>
          </a:bodyPr>
          <a:lstStyle/>
          <a:p>
            <a:r>
              <a:rPr lang="tr-TR" sz="2400" dirty="0">
                <a:solidFill>
                  <a:schemeClr val="accent1">
                    <a:lumMod val="50000"/>
                  </a:schemeClr>
                </a:solidFill>
              </a:rPr>
              <a:t>Tanı, çocuk ve ergen psikiyatri uzmanları tarafından konulmaktadır. </a:t>
            </a:r>
          </a:p>
          <a:p>
            <a:endParaRPr lang="tr-TR" sz="2400" dirty="0">
              <a:solidFill>
                <a:schemeClr val="accent1">
                  <a:lumMod val="50000"/>
                </a:schemeClr>
              </a:solidFill>
            </a:endParaRPr>
          </a:p>
          <a:p>
            <a:r>
              <a:rPr lang="tr-TR" sz="2400" dirty="0">
                <a:solidFill>
                  <a:schemeClr val="accent1">
                    <a:lumMod val="50000"/>
                  </a:schemeClr>
                </a:solidFill>
              </a:rPr>
              <a:t>Ancak bu uzmanların bulunmadığı bölgelerde, bu çocuklarda görülen belirtiler, çocuk hekimleri ve erişkin psikiyatri uzmanları tarafından tanınarak, ilgili uzmanlara yönlendirilmektedir.</a:t>
            </a:r>
          </a:p>
        </p:txBody>
      </p:sp>
    </p:spTree>
    <p:extLst>
      <p:ext uri="{BB962C8B-B14F-4D97-AF65-F5344CB8AC3E}">
        <p14:creationId xmlns:p14="http://schemas.microsoft.com/office/powerpoint/2010/main" val="340716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44082" y="2167307"/>
            <a:ext cx="2946400" cy="1754326"/>
          </a:xfrm>
          <a:prstGeom prst="rect">
            <a:avLst/>
          </a:prstGeom>
          <a:noFill/>
        </p:spPr>
        <p:txBody>
          <a:bodyPr wrap="square" rtlCol="0">
            <a:spAutoFit/>
          </a:bodyPr>
          <a:lstStyle/>
          <a:p>
            <a:r>
              <a:rPr lang="tr-TR" sz="3600" b="1" dirty="0">
                <a:solidFill>
                  <a:schemeClr val="bg1"/>
                </a:solidFill>
              </a:rPr>
              <a:t>Otizm Spektrum Bozuklukları </a:t>
            </a:r>
            <a:endParaRPr lang="tr-TR" sz="3600"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969042" y="2167307"/>
            <a:ext cx="5851358" cy="1938992"/>
          </a:xfrm>
          <a:prstGeom prst="rect">
            <a:avLst/>
          </a:prstGeom>
          <a:noFill/>
        </p:spPr>
        <p:txBody>
          <a:bodyPr wrap="square" rtlCol="0">
            <a:spAutoFit/>
          </a:bodyPr>
          <a:lstStyle/>
          <a:p>
            <a:r>
              <a:rPr lang="tr-TR" sz="2400" dirty="0">
                <a:solidFill>
                  <a:schemeClr val="accent1">
                    <a:lumMod val="50000"/>
                  </a:schemeClr>
                </a:solidFill>
              </a:rPr>
              <a:t>Otizm, ne kadar erken yaşta tanınır ve uygun bir şekilde yönlendirilirse, tedavisinde o kadar olumlu sonuçlar alınan bir bozukluktur. </a:t>
            </a:r>
          </a:p>
          <a:p>
            <a:endParaRPr lang="tr-TR" sz="2400" dirty="0">
              <a:solidFill>
                <a:schemeClr val="accent1">
                  <a:lumMod val="50000"/>
                </a:schemeClr>
              </a:solidFill>
            </a:endParaRPr>
          </a:p>
          <a:p>
            <a:r>
              <a:rPr lang="tr-TR" sz="2400" dirty="0">
                <a:solidFill>
                  <a:schemeClr val="accent1">
                    <a:lumMod val="50000"/>
                  </a:schemeClr>
                </a:solidFill>
              </a:rPr>
              <a:t>Otizm de temel müdahale özel eğitimdir.</a:t>
            </a:r>
          </a:p>
        </p:txBody>
      </p:sp>
    </p:spTree>
    <p:extLst>
      <p:ext uri="{BB962C8B-B14F-4D97-AF65-F5344CB8AC3E}">
        <p14:creationId xmlns:p14="http://schemas.microsoft.com/office/powerpoint/2010/main" val="3724532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192000" cy="6858000"/>
          </a:xfrm>
          <a:prstGeom prst="rect">
            <a:avLst/>
          </a:prstGeom>
        </p:spPr>
      </p:pic>
      <p:sp>
        <p:nvSpPr>
          <p:cNvPr id="5" name="Metin kutusu 4"/>
          <p:cNvSpPr txBox="1"/>
          <p:nvPr/>
        </p:nvSpPr>
        <p:spPr>
          <a:xfrm>
            <a:off x="1360170" y="2120949"/>
            <a:ext cx="9471660" cy="2616101"/>
          </a:xfrm>
          <a:prstGeom prst="rect">
            <a:avLst/>
          </a:prstGeom>
          <a:noFill/>
        </p:spPr>
        <p:txBody>
          <a:bodyPr wrap="square" rtlCol="0">
            <a:spAutoFit/>
          </a:bodyPr>
          <a:lstStyle/>
          <a:p>
            <a:pPr algn="ctr"/>
            <a:r>
              <a:rPr lang="tr-TR" sz="2800" b="1" dirty="0">
                <a:solidFill>
                  <a:schemeClr val="accent1">
                    <a:lumMod val="75000"/>
                  </a:schemeClr>
                </a:solidFill>
              </a:rPr>
              <a:t>Otizm Spektrum Bozukluğunun nedeni halen bilinmemektedir. </a:t>
            </a:r>
          </a:p>
          <a:p>
            <a:pPr algn="ctr"/>
            <a:endParaRPr lang="tr-TR" sz="2800" b="1" dirty="0">
              <a:solidFill>
                <a:schemeClr val="accent1">
                  <a:lumMod val="75000"/>
                </a:schemeClr>
              </a:solidFill>
            </a:endParaRPr>
          </a:p>
          <a:p>
            <a:pPr algn="ctr"/>
            <a:r>
              <a:rPr lang="tr-TR" sz="2800" dirty="0">
                <a:solidFill>
                  <a:schemeClr val="accent1">
                    <a:lumMod val="75000"/>
                  </a:schemeClr>
                </a:solidFill>
              </a:rPr>
              <a:t>Ancak yapılan tıbbi araştırmalar, bu bozukluğun oluşumunda genetik faktörlerin önemli bir rolü olduğunu ve çevresel faktörlerin de rolü olabileceğini göstermektedir.</a:t>
            </a:r>
          </a:p>
          <a:p>
            <a:endParaRPr lang="tr-TR" sz="2400" b="1" dirty="0">
              <a:solidFill>
                <a:srgbClr val="0070C0"/>
              </a:solidFill>
            </a:endParaRPr>
          </a:p>
        </p:txBody>
      </p:sp>
    </p:spTree>
    <p:extLst>
      <p:ext uri="{BB962C8B-B14F-4D97-AF65-F5344CB8AC3E}">
        <p14:creationId xmlns:p14="http://schemas.microsoft.com/office/powerpoint/2010/main" val="2670800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06922" y="2119610"/>
            <a:ext cx="3031958" cy="1754326"/>
          </a:xfrm>
          <a:prstGeom prst="rect">
            <a:avLst/>
          </a:prstGeom>
          <a:noFill/>
        </p:spPr>
        <p:txBody>
          <a:bodyPr wrap="square" rtlCol="0">
            <a:spAutoFit/>
          </a:bodyPr>
          <a:lstStyle/>
          <a:p>
            <a:r>
              <a:rPr lang="tr-TR" sz="3600" b="1" dirty="0">
                <a:solidFill>
                  <a:schemeClr val="bg1"/>
                </a:solidFill>
              </a:rPr>
              <a:t>Çocuğum </a:t>
            </a:r>
          </a:p>
          <a:p>
            <a:r>
              <a:rPr lang="tr-TR" sz="3600" b="1" dirty="0">
                <a:solidFill>
                  <a:schemeClr val="bg1"/>
                </a:solidFill>
              </a:rPr>
              <a:t>Otizmli </a:t>
            </a:r>
          </a:p>
          <a:p>
            <a:r>
              <a:rPr lang="tr-TR" sz="3600" b="1" dirty="0">
                <a:solidFill>
                  <a:schemeClr val="bg1"/>
                </a:solidFill>
              </a:rPr>
              <a:t>Bir Çocuk Mu? </a:t>
            </a:r>
            <a:endParaRPr lang="tr-TR" sz="3600"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303562" y="2163901"/>
            <a:ext cx="7339798" cy="3477875"/>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12 aylıkken ‘’agu’’</a:t>
            </a:r>
            <a:r>
              <a:rPr lang="tr-TR" sz="2000" dirty="0" err="1">
                <a:solidFill>
                  <a:schemeClr val="accent1">
                    <a:lumMod val="50000"/>
                  </a:schemeClr>
                </a:solidFill>
              </a:rPr>
              <a:t>lamıyorsa</a:t>
            </a:r>
            <a:r>
              <a:rPr lang="tr-TR" sz="2000" dirty="0">
                <a:solidFill>
                  <a:schemeClr val="accent1">
                    <a:lumMod val="50000"/>
                  </a:schemeClr>
                </a:solidFill>
              </a:rPr>
              <a:t> veya kuş seslerine benzer sesler çıkarmıyorsa, </a:t>
            </a:r>
          </a:p>
          <a:p>
            <a:pPr marL="342900" indent="-342900">
              <a:buFont typeface="Arial" panose="020B0604020202020204" pitchFamily="34" charset="0"/>
              <a:buChar char="•"/>
            </a:pPr>
            <a:r>
              <a:rPr lang="tr-TR" sz="2000" dirty="0">
                <a:solidFill>
                  <a:schemeClr val="accent1">
                    <a:lumMod val="50000"/>
                  </a:schemeClr>
                </a:solidFill>
              </a:rPr>
              <a:t>12 aylık olmasına rağmen işaret etmiyor, el sallamıyor, anladığını belli etmiyorsa, </a:t>
            </a:r>
          </a:p>
          <a:p>
            <a:pPr marL="342900" indent="-342900">
              <a:buFont typeface="Arial" panose="020B0604020202020204" pitchFamily="34" charset="0"/>
              <a:buChar char="•"/>
            </a:pPr>
            <a:r>
              <a:rPr lang="tr-TR" sz="2000" dirty="0">
                <a:solidFill>
                  <a:schemeClr val="accent1">
                    <a:lumMod val="50000"/>
                  </a:schemeClr>
                </a:solidFill>
              </a:rPr>
              <a:t>16 aylık olmasına rağmen tek tek kelimeler söylemeye başlamadıysa (anne, bebek gibi..), </a:t>
            </a:r>
          </a:p>
          <a:p>
            <a:pPr marL="342900" indent="-342900">
              <a:buFont typeface="Arial" panose="020B0604020202020204" pitchFamily="34" charset="0"/>
              <a:buChar char="•"/>
            </a:pPr>
            <a:r>
              <a:rPr lang="tr-TR" sz="2000" dirty="0">
                <a:solidFill>
                  <a:schemeClr val="accent1">
                    <a:lumMod val="50000"/>
                  </a:schemeClr>
                </a:solidFill>
              </a:rPr>
              <a:t>24 aylık olmasına rağmen kendiliğinden (karşıdakinin söylediğini tekrar etme şeklinde değil) en az 2 kelimelik kısa cümleler kuramıyorsa, </a:t>
            </a:r>
          </a:p>
          <a:p>
            <a:pPr marL="342900" indent="-342900">
              <a:buFont typeface="Arial" panose="020B0604020202020204" pitchFamily="34" charset="0"/>
              <a:buChar char="•"/>
            </a:pPr>
            <a:r>
              <a:rPr lang="tr-TR" sz="2000" dirty="0">
                <a:solidFill>
                  <a:schemeClr val="accent1">
                    <a:lumMod val="50000"/>
                  </a:schemeClr>
                </a:solidFill>
              </a:rPr>
              <a:t>Dil gelişimi ve sosyal becerilerinde hangi yaşta olursa olsun herhangi bir geriye gidiş ortaya çıktıysa.</a:t>
            </a:r>
          </a:p>
        </p:txBody>
      </p:sp>
      <p:sp>
        <p:nvSpPr>
          <p:cNvPr id="2" name="Dikdörtgen 1"/>
          <p:cNvSpPr/>
          <p:nvPr/>
        </p:nvSpPr>
        <p:spPr>
          <a:xfrm>
            <a:off x="5654040" y="5675174"/>
            <a:ext cx="6431280" cy="400110"/>
          </a:xfrm>
          <a:prstGeom prst="rect">
            <a:avLst/>
          </a:prstGeom>
        </p:spPr>
        <p:txBody>
          <a:bodyPr wrap="square">
            <a:spAutoFit/>
          </a:bodyPr>
          <a:lstStyle/>
          <a:p>
            <a:pPr algn="r"/>
            <a:r>
              <a:rPr lang="tr-TR" b="1" dirty="0">
                <a:solidFill>
                  <a:schemeClr val="accent1">
                    <a:lumMod val="50000"/>
                  </a:schemeClr>
                </a:solidFill>
              </a:rPr>
              <a:t>Çocuk, hekim tarafından derhal değerlendirilmelidir</a:t>
            </a:r>
            <a:r>
              <a:rPr lang="tr-TR" sz="2000" b="1" dirty="0">
                <a:solidFill>
                  <a:schemeClr val="accent1">
                    <a:lumMod val="50000"/>
                  </a:schemeClr>
                </a:solidFill>
              </a:rPr>
              <a:t>. </a:t>
            </a:r>
          </a:p>
        </p:txBody>
      </p:sp>
    </p:spTree>
    <p:extLst>
      <p:ext uri="{BB962C8B-B14F-4D97-AF65-F5344CB8AC3E}">
        <p14:creationId xmlns:p14="http://schemas.microsoft.com/office/powerpoint/2010/main" val="2293323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102360" y="2129045"/>
            <a:ext cx="2504440" cy="1200329"/>
          </a:xfrm>
          <a:prstGeom prst="rect">
            <a:avLst/>
          </a:prstGeom>
          <a:noFill/>
        </p:spPr>
        <p:txBody>
          <a:bodyPr wrap="square" rtlCol="0">
            <a:spAutoFit/>
          </a:bodyPr>
          <a:lstStyle/>
          <a:p>
            <a:r>
              <a:rPr lang="tr-TR" sz="3600" b="1" dirty="0">
                <a:solidFill>
                  <a:schemeClr val="bg1"/>
                </a:solidFill>
              </a:rPr>
              <a:t>Otizmin Tedavisi</a:t>
            </a:r>
            <a:endParaRPr lang="tr-TR" sz="3600"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31360" y="2129045"/>
            <a:ext cx="7162800" cy="3416320"/>
          </a:xfrm>
          <a:prstGeom prst="rect">
            <a:avLst/>
          </a:prstGeom>
          <a:noFill/>
        </p:spPr>
        <p:txBody>
          <a:bodyPr wrap="square" rtlCol="0">
            <a:spAutoFit/>
          </a:bodyPr>
          <a:lstStyle/>
          <a:p>
            <a:pPr lvl="0"/>
            <a:r>
              <a:rPr lang="tr-TR" dirty="0">
                <a:solidFill>
                  <a:schemeClr val="accent1">
                    <a:lumMod val="50000"/>
                  </a:schemeClr>
                </a:solidFill>
              </a:rPr>
              <a:t>Eğitsel tedaviler, </a:t>
            </a:r>
          </a:p>
          <a:p>
            <a:pPr lvl="0"/>
            <a:endParaRPr lang="tr-TR" dirty="0">
              <a:solidFill>
                <a:schemeClr val="accent1">
                  <a:lumMod val="50000"/>
                </a:schemeClr>
              </a:solidFill>
            </a:endParaRPr>
          </a:p>
          <a:p>
            <a:pPr lvl="0"/>
            <a:r>
              <a:rPr lang="tr-TR" dirty="0">
                <a:solidFill>
                  <a:schemeClr val="accent1">
                    <a:lumMod val="50000"/>
                  </a:schemeClr>
                </a:solidFill>
              </a:rPr>
              <a:t>Baş edilemeyen davranış sorunları ve eşlik eden psikiyatrik bozukluklar olduğunda sıklıkla ilaç tedavisi </a:t>
            </a:r>
          </a:p>
          <a:p>
            <a:pPr marL="285750" lvl="0" indent="-285750">
              <a:buFont typeface="Arial" panose="020B0604020202020204" pitchFamily="34" charset="0"/>
              <a:buChar char="•"/>
            </a:pPr>
            <a:r>
              <a:rPr lang="tr-TR" dirty="0">
                <a:solidFill>
                  <a:schemeClr val="accent1">
                    <a:lumMod val="50000"/>
                  </a:schemeClr>
                </a:solidFill>
              </a:rPr>
              <a:t>Tanısını koyan hekimin izlem ve tedavi programı altında çocuğun tedavisi sürdürülmelidir.</a:t>
            </a:r>
          </a:p>
          <a:p>
            <a:pPr marL="285750" lvl="0" indent="-285750">
              <a:buFont typeface="Arial" panose="020B0604020202020204" pitchFamily="34" charset="0"/>
              <a:buChar char="•"/>
            </a:pPr>
            <a:r>
              <a:rPr lang="tr-TR" dirty="0">
                <a:solidFill>
                  <a:schemeClr val="accent1">
                    <a:lumMod val="50000"/>
                  </a:schemeClr>
                </a:solidFill>
              </a:rPr>
              <a:t>Aile çocuğun durumu ile ilgili olarak bilgilendirildikten sonra, çocuk gelişim özelliklerine göre bir eğitim programına başlatılır. </a:t>
            </a:r>
          </a:p>
          <a:p>
            <a:pPr marL="285750" lvl="0" indent="-285750">
              <a:buFont typeface="Arial" panose="020B0604020202020204" pitchFamily="34" charset="0"/>
              <a:buChar char="•"/>
            </a:pPr>
            <a:r>
              <a:rPr lang="tr-TR" dirty="0">
                <a:solidFill>
                  <a:schemeClr val="accent1">
                    <a:lumMod val="50000"/>
                  </a:schemeClr>
                </a:solidFill>
              </a:rPr>
              <a:t>Eğitim programı süresince hekimin çocuk ile ilgili ne gibi olumlu gelişmeler beklediği aile ile paylaşılır. </a:t>
            </a:r>
          </a:p>
          <a:p>
            <a:pPr marL="285750" lvl="0" indent="-285750">
              <a:buFont typeface="Arial" panose="020B0604020202020204" pitchFamily="34" charset="0"/>
              <a:buChar char="•"/>
            </a:pPr>
            <a:r>
              <a:rPr lang="tr-TR" dirty="0">
                <a:solidFill>
                  <a:schemeClr val="accent1">
                    <a:lumMod val="50000"/>
                  </a:schemeClr>
                </a:solidFill>
              </a:rPr>
              <a:t>Ve uzun soluklu bu eğitim programı sürecinde, çocuğun belirli aralıklarla muayenesi yapılarak tedavisi sürdürülür.</a:t>
            </a:r>
          </a:p>
        </p:txBody>
      </p:sp>
    </p:spTree>
    <p:extLst>
      <p:ext uri="{BB962C8B-B14F-4D97-AF65-F5344CB8AC3E}">
        <p14:creationId xmlns:p14="http://schemas.microsoft.com/office/powerpoint/2010/main" val="2648253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412282" y="2036524"/>
            <a:ext cx="3413760" cy="1754326"/>
          </a:xfrm>
          <a:prstGeom prst="rect">
            <a:avLst/>
          </a:prstGeom>
          <a:noFill/>
        </p:spPr>
        <p:txBody>
          <a:bodyPr wrap="square" rtlCol="0">
            <a:spAutoFit/>
          </a:bodyPr>
          <a:lstStyle/>
          <a:p>
            <a:r>
              <a:rPr lang="tr-TR" sz="3600" b="1" dirty="0">
                <a:solidFill>
                  <a:schemeClr val="bg1"/>
                </a:solidFill>
              </a:rPr>
              <a:t>Dikkat Eksikliği </a:t>
            </a:r>
          </a:p>
          <a:p>
            <a:r>
              <a:rPr lang="tr-TR" sz="3600" b="1" dirty="0">
                <a:solidFill>
                  <a:schemeClr val="bg1"/>
                </a:solidFill>
              </a:rPr>
              <a:t>ve </a:t>
            </a:r>
            <a:r>
              <a:rPr lang="tr-TR" sz="3600" b="1" dirty="0" err="1">
                <a:solidFill>
                  <a:schemeClr val="bg1"/>
                </a:solidFill>
              </a:rPr>
              <a:t>Hiperaktivite</a:t>
            </a:r>
            <a:r>
              <a:rPr lang="tr-TR" sz="3600" b="1" dirty="0">
                <a:solidFill>
                  <a:schemeClr val="bg1"/>
                </a:solidFill>
              </a:rPr>
              <a:t> Bozukluğu</a:t>
            </a:r>
            <a:endParaRPr lang="tr-TR" sz="3600"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633762" y="2036524"/>
            <a:ext cx="6750518" cy="2862322"/>
          </a:xfrm>
          <a:prstGeom prst="rect">
            <a:avLst/>
          </a:prstGeom>
          <a:noFill/>
        </p:spPr>
        <p:txBody>
          <a:bodyPr wrap="square" rtlCol="0">
            <a:spAutoFit/>
          </a:bodyPr>
          <a:lstStyle/>
          <a:p>
            <a:r>
              <a:rPr lang="tr-TR" sz="2000" dirty="0">
                <a:solidFill>
                  <a:schemeClr val="accent1">
                    <a:lumMod val="50000"/>
                  </a:schemeClr>
                </a:solidFill>
              </a:rPr>
              <a:t>Dikkat Eksikliği </a:t>
            </a:r>
            <a:r>
              <a:rPr lang="tr-TR" sz="2000" dirty="0" err="1">
                <a:solidFill>
                  <a:schemeClr val="accent1">
                    <a:lumMod val="50000"/>
                  </a:schemeClr>
                </a:solidFill>
              </a:rPr>
              <a:t>Hiperaktivite</a:t>
            </a:r>
            <a:r>
              <a:rPr lang="tr-TR" sz="2000" dirty="0">
                <a:solidFill>
                  <a:schemeClr val="accent1">
                    <a:lumMod val="50000"/>
                  </a:schemeClr>
                </a:solidFill>
              </a:rPr>
              <a:t> Bozukluğu (DEHB); erken gelişim döneminde başlayan, okul öncesi dönem ve okul çağında belirgin hale gelen, sıklıkla erişkinliğe kadar süren bir bozukluktur.</a:t>
            </a:r>
          </a:p>
          <a:p>
            <a:endParaRPr lang="tr-TR" sz="2000" dirty="0">
              <a:solidFill>
                <a:schemeClr val="accent1">
                  <a:lumMod val="50000"/>
                </a:schemeClr>
              </a:solidFill>
            </a:endParaRPr>
          </a:p>
          <a:p>
            <a:r>
              <a:rPr lang="tr-TR" sz="2000" dirty="0">
                <a:solidFill>
                  <a:schemeClr val="accent1">
                    <a:lumMod val="50000"/>
                  </a:schemeClr>
                </a:solidFill>
              </a:rPr>
              <a:t>Çocuğun davranışlarını kontrol etmesi ve dikkatini sürdürmesinde sorun vardır. Aşırı hareketlilik yaygın olarak görülür ancak bazı çocuklarda aşırı hareketlilik olmaksızın sadece dikkat sorunları da bulunabilir. </a:t>
            </a:r>
          </a:p>
        </p:txBody>
      </p:sp>
    </p:spTree>
    <p:extLst>
      <p:ext uri="{BB962C8B-B14F-4D97-AF65-F5344CB8AC3E}">
        <p14:creationId xmlns:p14="http://schemas.microsoft.com/office/powerpoint/2010/main" val="823677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33400" y="2151727"/>
            <a:ext cx="2961640" cy="3416320"/>
          </a:xfrm>
          <a:prstGeom prst="rect">
            <a:avLst/>
          </a:prstGeom>
          <a:noFill/>
        </p:spPr>
        <p:txBody>
          <a:bodyPr wrap="square" rtlCol="0">
            <a:spAutoFit/>
          </a:bodyPr>
          <a:lstStyle/>
          <a:p>
            <a:r>
              <a:rPr lang="tr-TR" sz="2400" b="1" dirty="0">
                <a:solidFill>
                  <a:schemeClr val="bg1"/>
                </a:solidFill>
              </a:rPr>
              <a:t>Çocuğunuzda belirtilerden bazıları yoğun olarak varsa ve bu bulgular ev, okul gibi birden fazla ortada görülüyorsa en yakın çocuk ve ergen ruh sağlığı uzmanına başvurun.</a:t>
            </a:r>
          </a:p>
        </p:txBody>
      </p:sp>
      <p:sp>
        <p:nvSpPr>
          <p:cNvPr id="7" name="TextBox 6">
            <a:extLst>
              <a:ext uri="{FF2B5EF4-FFF2-40B4-BE49-F238E27FC236}">
                <a16:creationId xmlns:a16="http://schemas.microsoft.com/office/drawing/2014/main" id="{046E7B7E-F9D3-5F45-80CD-1C39FCB8D29F}"/>
              </a:ext>
            </a:extLst>
          </p:cNvPr>
          <p:cNvSpPr txBox="1"/>
          <p:nvPr/>
        </p:nvSpPr>
        <p:spPr>
          <a:xfrm>
            <a:off x="4302760" y="2151727"/>
            <a:ext cx="7228840" cy="3139321"/>
          </a:xfrm>
          <a:prstGeom prst="rect">
            <a:avLst/>
          </a:prstGeom>
          <a:noFill/>
        </p:spPr>
        <p:txBody>
          <a:bodyPr wrap="square" rtlCol="0">
            <a:spAutoFit/>
          </a:bodyPr>
          <a:lstStyle/>
          <a:p>
            <a:r>
              <a:rPr lang="tr-TR" b="1" dirty="0">
                <a:solidFill>
                  <a:schemeClr val="accent1">
                    <a:lumMod val="50000"/>
                  </a:schemeClr>
                </a:solidFill>
              </a:rPr>
              <a:t>Aşırı Hareketlilik:</a:t>
            </a:r>
          </a:p>
          <a:p>
            <a:pPr marL="285750" lvl="0" indent="-285750">
              <a:buFont typeface="Arial" panose="020B0604020202020204" pitchFamily="34" charset="0"/>
              <a:buChar char="•"/>
            </a:pPr>
            <a:r>
              <a:rPr lang="tr-TR" dirty="0">
                <a:solidFill>
                  <a:schemeClr val="accent1">
                    <a:lumMod val="50000"/>
                  </a:schemeClr>
                </a:solidFill>
              </a:rPr>
              <a:t>Çoğu zaman elleri, ayakları kıpır </a:t>
            </a:r>
            <a:r>
              <a:rPr lang="tr-TR" dirty="0" err="1">
                <a:solidFill>
                  <a:schemeClr val="accent1">
                    <a:lumMod val="50000"/>
                  </a:schemeClr>
                </a:solidFill>
              </a:rPr>
              <a:t>kıpırdır</a:t>
            </a:r>
            <a:r>
              <a:rPr lang="tr-TR" dirty="0">
                <a:solidFill>
                  <a:schemeClr val="accent1">
                    <a:lumMod val="50000"/>
                  </a:schemeClr>
                </a:solidFill>
              </a:rPr>
              <a:t> ya da oturduğu yerde kıpırdanıp durur. </a:t>
            </a:r>
          </a:p>
          <a:p>
            <a:pPr marL="285750" lvl="0" indent="-285750">
              <a:buFont typeface="Arial" panose="020B0604020202020204" pitchFamily="34" charset="0"/>
              <a:buChar char="•"/>
            </a:pPr>
            <a:r>
              <a:rPr lang="tr-TR" dirty="0">
                <a:solidFill>
                  <a:schemeClr val="accent1">
                    <a:lumMod val="50000"/>
                  </a:schemeClr>
                </a:solidFill>
              </a:rPr>
              <a:t>Çoğu zaman sınıfta ya da oturması beklenen diğer durumlarda oturduğu yerden kalkar. </a:t>
            </a:r>
          </a:p>
          <a:p>
            <a:pPr marL="285750" lvl="0" indent="-285750">
              <a:buFont typeface="Arial" panose="020B0604020202020204" pitchFamily="34" charset="0"/>
              <a:buChar char="•"/>
            </a:pPr>
            <a:r>
              <a:rPr lang="tr-TR" dirty="0">
                <a:solidFill>
                  <a:schemeClr val="accent1">
                    <a:lumMod val="50000"/>
                  </a:schemeClr>
                </a:solidFill>
              </a:rPr>
              <a:t>Çoğu zaman uygunsuz olan durumlarda koşuşturup durur ya da tırmanır. </a:t>
            </a:r>
          </a:p>
          <a:p>
            <a:pPr marL="285750" lvl="0" indent="-285750">
              <a:buFont typeface="Arial" panose="020B0604020202020204" pitchFamily="34" charset="0"/>
              <a:buChar char="•"/>
            </a:pPr>
            <a:r>
              <a:rPr lang="tr-TR" dirty="0">
                <a:solidFill>
                  <a:schemeClr val="accent1">
                    <a:lumMod val="50000"/>
                  </a:schemeClr>
                </a:solidFill>
              </a:rPr>
              <a:t>Çoğu zaman sakin bir biçimde, boş zamanları geçirme etkinliklerine katılma ya da oyun oynama zorluğu vardır. </a:t>
            </a:r>
          </a:p>
          <a:p>
            <a:pPr marL="285750" lvl="0" indent="-285750">
              <a:buFont typeface="Arial" panose="020B0604020202020204" pitchFamily="34" charset="0"/>
              <a:buChar char="•"/>
            </a:pPr>
            <a:r>
              <a:rPr lang="tr-TR" dirty="0">
                <a:solidFill>
                  <a:schemeClr val="accent1">
                    <a:lumMod val="50000"/>
                  </a:schemeClr>
                </a:solidFill>
              </a:rPr>
              <a:t>Çoğu zaman hareket halindedir ya da bir motor tarafından sürülüyormuş gibi davranır. </a:t>
            </a:r>
          </a:p>
          <a:p>
            <a:pPr marL="285750" indent="-285750">
              <a:buFont typeface="Arial" panose="020B0604020202020204" pitchFamily="34" charset="0"/>
              <a:buChar char="•"/>
            </a:pPr>
            <a:r>
              <a:rPr lang="tr-TR" dirty="0">
                <a:solidFill>
                  <a:schemeClr val="accent1">
                    <a:lumMod val="50000"/>
                  </a:schemeClr>
                </a:solidFill>
              </a:rPr>
              <a:t>Çoğu zaman çok konuşur.</a:t>
            </a:r>
          </a:p>
        </p:txBody>
      </p:sp>
    </p:spTree>
    <p:extLst>
      <p:ext uri="{BB962C8B-B14F-4D97-AF65-F5344CB8AC3E}">
        <p14:creationId xmlns:p14="http://schemas.microsoft.com/office/powerpoint/2010/main" val="2947207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33400" y="2151727"/>
            <a:ext cx="2961640" cy="3416320"/>
          </a:xfrm>
          <a:prstGeom prst="rect">
            <a:avLst/>
          </a:prstGeom>
          <a:noFill/>
        </p:spPr>
        <p:txBody>
          <a:bodyPr wrap="square" rtlCol="0">
            <a:spAutoFit/>
          </a:bodyPr>
          <a:lstStyle/>
          <a:p>
            <a:r>
              <a:rPr lang="tr-TR" sz="2400" b="1" dirty="0">
                <a:solidFill>
                  <a:schemeClr val="bg1"/>
                </a:solidFill>
              </a:rPr>
              <a:t>Çocuğunuzda belirtilerden bazıları yoğun olarak varsa ve bu bulgular ev, okul gibi birden fazla ortada görülüyorsa en yakın çocuk ve ergen ruh sağlığı uzmanına başvurun.</a:t>
            </a:r>
          </a:p>
        </p:txBody>
      </p:sp>
      <p:sp>
        <p:nvSpPr>
          <p:cNvPr id="7" name="TextBox 6">
            <a:extLst>
              <a:ext uri="{FF2B5EF4-FFF2-40B4-BE49-F238E27FC236}">
                <a16:creationId xmlns:a16="http://schemas.microsoft.com/office/drawing/2014/main" id="{046E7B7E-F9D3-5F45-80CD-1C39FCB8D29F}"/>
              </a:ext>
            </a:extLst>
          </p:cNvPr>
          <p:cNvSpPr txBox="1"/>
          <p:nvPr/>
        </p:nvSpPr>
        <p:spPr>
          <a:xfrm>
            <a:off x="4302760" y="2151727"/>
            <a:ext cx="6680200" cy="1631216"/>
          </a:xfrm>
          <a:prstGeom prst="rect">
            <a:avLst/>
          </a:prstGeom>
          <a:noFill/>
        </p:spPr>
        <p:txBody>
          <a:bodyPr wrap="square" rtlCol="0">
            <a:spAutoFit/>
          </a:bodyPr>
          <a:lstStyle/>
          <a:p>
            <a:r>
              <a:rPr lang="tr-TR" sz="2000" b="1" dirty="0" err="1">
                <a:solidFill>
                  <a:schemeClr val="accent1">
                    <a:lumMod val="50000"/>
                  </a:schemeClr>
                </a:solidFill>
              </a:rPr>
              <a:t>Dürtüsellik</a:t>
            </a:r>
            <a:r>
              <a:rPr lang="tr-TR" sz="2000" b="1" dirty="0">
                <a:solidFill>
                  <a:schemeClr val="accent1">
                    <a:lumMod val="50000"/>
                  </a:schemeClr>
                </a:solidFill>
              </a:rPr>
              <a:t>:</a:t>
            </a:r>
            <a:endParaRPr lang="tr-TR" sz="2000" dirty="0">
              <a:solidFill>
                <a:schemeClr val="accent1">
                  <a:lumMod val="50000"/>
                </a:schemeClr>
              </a:solidFill>
            </a:endParaRPr>
          </a:p>
          <a:p>
            <a:pPr marL="285750" indent="-285750">
              <a:buFont typeface="Arial" panose="020B0604020202020204" pitchFamily="34" charset="0"/>
              <a:buChar char="•"/>
            </a:pPr>
            <a:r>
              <a:rPr lang="tr-TR" sz="2000" dirty="0">
                <a:solidFill>
                  <a:schemeClr val="accent1">
                    <a:lumMod val="50000"/>
                  </a:schemeClr>
                </a:solidFill>
              </a:rPr>
              <a:t>Çoğu zaman soru tamamlanmadan hemen cevabı verir. </a:t>
            </a:r>
          </a:p>
          <a:p>
            <a:pPr marL="285750" indent="-285750">
              <a:buFont typeface="Arial" panose="020B0604020202020204" pitchFamily="34" charset="0"/>
              <a:buChar char="•"/>
            </a:pPr>
            <a:r>
              <a:rPr lang="tr-TR" sz="2000" dirty="0">
                <a:solidFill>
                  <a:schemeClr val="accent1">
                    <a:lumMod val="50000"/>
                  </a:schemeClr>
                </a:solidFill>
              </a:rPr>
              <a:t>Çoğu zaman sırasını bekleme güçlüğü vardır. </a:t>
            </a:r>
          </a:p>
          <a:p>
            <a:pPr marL="285750" indent="-285750">
              <a:buFont typeface="Arial" panose="020B0604020202020204" pitchFamily="34" charset="0"/>
              <a:buChar char="•"/>
            </a:pPr>
            <a:r>
              <a:rPr lang="tr-TR" sz="2000" dirty="0">
                <a:solidFill>
                  <a:schemeClr val="accent1">
                    <a:lumMod val="50000"/>
                  </a:schemeClr>
                </a:solidFill>
              </a:rPr>
              <a:t>Çoğu zaman başkalarının sözünü keser ya da yaptıklarının arasına girer.</a:t>
            </a:r>
          </a:p>
        </p:txBody>
      </p:sp>
    </p:spTree>
    <p:extLst>
      <p:ext uri="{BB962C8B-B14F-4D97-AF65-F5344CB8AC3E}">
        <p14:creationId xmlns:p14="http://schemas.microsoft.com/office/powerpoint/2010/main" val="288282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33400" y="2151727"/>
            <a:ext cx="2961640" cy="3416320"/>
          </a:xfrm>
          <a:prstGeom prst="rect">
            <a:avLst/>
          </a:prstGeom>
          <a:noFill/>
        </p:spPr>
        <p:txBody>
          <a:bodyPr wrap="square" rtlCol="0">
            <a:spAutoFit/>
          </a:bodyPr>
          <a:lstStyle/>
          <a:p>
            <a:r>
              <a:rPr lang="tr-TR" sz="2400" b="1" dirty="0">
                <a:solidFill>
                  <a:schemeClr val="bg1"/>
                </a:solidFill>
              </a:rPr>
              <a:t>Çocuğunuzda belirtilerden bazıları yoğun olarak varsa ve bu bulgular ev, okul gibi birden fazla ortada görülüyorsa en yakın çocuk ve ergen ruh sağlığı uzmanına başvurun.</a:t>
            </a:r>
          </a:p>
        </p:txBody>
      </p:sp>
      <p:sp>
        <p:nvSpPr>
          <p:cNvPr id="7" name="TextBox 6">
            <a:extLst>
              <a:ext uri="{FF2B5EF4-FFF2-40B4-BE49-F238E27FC236}">
                <a16:creationId xmlns:a16="http://schemas.microsoft.com/office/drawing/2014/main" id="{046E7B7E-F9D3-5F45-80CD-1C39FCB8D29F}"/>
              </a:ext>
            </a:extLst>
          </p:cNvPr>
          <p:cNvSpPr txBox="1"/>
          <p:nvPr/>
        </p:nvSpPr>
        <p:spPr>
          <a:xfrm>
            <a:off x="4302760" y="2151727"/>
            <a:ext cx="6680200" cy="3539430"/>
          </a:xfrm>
          <a:prstGeom prst="rect">
            <a:avLst/>
          </a:prstGeom>
          <a:noFill/>
        </p:spPr>
        <p:txBody>
          <a:bodyPr wrap="square" rtlCol="0">
            <a:spAutoFit/>
          </a:bodyPr>
          <a:lstStyle/>
          <a:p>
            <a:r>
              <a:rPr lang="tr-TR" sz="1600" b="1" dirty="0">
                <a:solidFill>
                  <a:schemeClr val="accent1">
                    <a:lumMod val="50000"/>
                  </a:schemeClr>
                </a:solidFill>
              </a:rPr>
              <a:t>Dikkat Eksikliği:</a:t>
            </a:r>
          </a:p>
          <a:p>
            <a:pPr marL="285750" lvl="0" indent="-285750">
              <a:buFont typeface="Arial" panose="020B0604020202020204" pitchFamily="34" charset="0"/>
              <a:buChar char="•"/>
            </a:pPr>
            <a:r>
              <a:rPr lang="tr-TR" sz="1600" dirty="0">
                <a:solidFill>
                  <a:schemeClr val="accent1">
                    <a:lumMod val="50000"/>
                  </a:schemeClr>
                </a:solidFill>
              </a:rPr>
              <a:t>Çoğu zaman dikkatini ayrıntılara veremez ya da okul ödevlerinde, işlerinde ya da diğer etkinliklerinde dikkatsizce hatalar yapar.</a:t>
            </a:r>
          </a:p>
          <a:p>
            <a:pPr marL="285750" lvl="0" indent="-285750">
              <a:buFont typeface="Arial" panose="020B0604020202020204" pitchFamily="34" charset="0"/>
              <a:buChar char="•"/>
            </a:pPr>
            <a:r>
              <a:rPr lang="tr-TR" sz="1600" dirty="0">
                <a:solidFill>
                  <a:schemeClr val="accent1">
                    <a:lumMod val="50000"/>
                  </a:schemeClr>
                </a:solidFill>
              </a:rPr>
              <a:t>Üzerine aldığı görevlerde ya da oynadığı etkinliklerde dikkati dağılır. </a:t>
            </a:r>
          </a:p>
          <a:p>
            <a:pPr marL="285750" lvl="0" indent="-285750">
              <a:buFont typeface="Arial" panose="020B0604020202020204" pitchFamily="34" charset="0"/>
              <a:buChar char="•"/>
            </a:pPr>
            <a:r>
              <a:rPr lang="tr-TR" sz="1600" dirty="0">
                <a:solidFill>
                  <a:schemeClr val="accent1">
                    <a:lumMod val="50000"/>
                  </a:schemeClr>
                </a:solidFill>
              </a:rPr>
              <a:t>Doğrudan kendisiyle konuşulduğunda çoğu zaman dinlemiyormuş gibi görünür. </a:t>
            </a:r>
          </a:p>
          <a:p>
            <a:pPr marL="285750" lvl="0" indent="-285750">
              <a:buFont typeface="Arial" panose="020B0604020202020204" pitchFamily="34" charset="0"/>
              <a:buChar char="•"/>
            </a:pPr>
            <a:r>
              <a:rPr lang="tr-TR" sz="1600" dirty="0">
                <a:solidFill>
                  <a:schemeClr val="accent1">
                    <a:lumMod val="50000"/>
                  </a:schemeClr>
                </a:solidFill>
              </a:rPr>
              <a:t>Çoğu zaman yönergeleri izlemez ve okul ödevleri, ufak tefek işleri ya da işyerindeki görevlerini tamamlayamaz. </a:t>
            </a:r>
          </a:p>
          <a:p>
            <a:pPr marL="285750" lvl="0" indent="-285750">
              <a:buFont typeface="Arial" panose="020B0604020202020204" pitchFamily="34" charset="0"/>
              <a:buChar char="•"/>
            </a:pPr>
            <a:r>
              <a:rPr lang="tr-TR" sz="1600" dirty="0">
                <a:solidFill>
                  <a:schemeClr val="accent1">
                    <a:lumMod val="50000"/>
                  </a:schemeClr>
                </a:solidFill>
              </a:rPr>
              <a:t>Çoğu zaman sürekli zihinsel çabayı gerektiren görevlerden kaçınır, bunları sevmez ya da bunlarda yer almaya karşı isteksizdir. </a:t>
            </a:r>
          </a:p>
          <a:p>
            <a:pPr marL="285750" lvl="0" indent="-285750">
              <a:buFont typeface="Arial" panose="020B0604020202020204" pitchFamily="34" charset="0"/>
              <a:buChar char="•"/>
            </a:pPr>
            <a:r>
              <a:rPr lang="tr-TR" sz="1600" dirty="0">
                <a:solidFill>
                  <a:schemeClr val="accent1">
                    <a:lumMod val="50000"/>
                  </a:schemeClr>
                </a:solidFill>
              </a:rPr>
              <a:t>Çoğu zaman üzerine aldığı görevler ya da etkinlikler için gerekli olanları kaybeder. </a:t>
            </a:r>
          </a:p>
          <a:p>
            <a:pPr marL="285750" lvl="0" indent="-285750">
              <a:buFont typeface="Arial" panose="020B0604020202020204" pitchFamily="34" charset="0"/>
              <a:buChar char="•"/>
            </a:pPr>
            <a:r>
              <a:rPr lang="tr-TR" sz="1600" dirty="0">
                <a:solidFill>
                  <a:schemeClr val="accent1">
                    <a:lumMod val="50000"/>
                  </a:schemeClr>
                </a:solidFill>
              </a:rPr>
              <a:t>Çoğu zaman dikkati dış uyaranlarla kolaylıkla dağılır. </a:t>
            </a:r>
          </a:p>
          <a:p>
            <a:pPr marL="285750" lvl="0" indent="-285750">
              <a:buFont typeface="Arial" panose="020B0604020202020204" pitchFamily="34" charset="0"/>
              <a:buChar char="•"/>
            </a:pPr>
            <a:r>
              <a:rPr lang="tr-TR" sz="1600" dirty="0">
                <a:solidFill>
                  <a:schemeClr val="accent1">
                    <a:lumMod val="50000"/>
                  </a:schemeClr>
                </a:solidFill>
              </a:rPr>
              <a:t>Günlük etkinliklerde çoğu zaman unutkandır.</a:t>
            </a:r>
          </a:p>
        </p:txBody>
      </p:sp>
    </p:spTree>
    <p:extLst>
      <p:ext uri="{BB962C8B-B14F-4D97-AF65-F5344CB8AC3E}">
        <p14:creationId xmlns:p14="http://schemas.microsoft.com/office/powerpoint/2010/main" val="92470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066163" y="2144812"/>
            <a:ext cx="2704289" cy="1569660"/>
          </a:xfrm>
          <a:prstGeom prst="rect">
            <a:avLst/>
          </a:prstGeom>
          <a:noFill/>
        </p:spPr>
        <p:txBody>
          <a:bodyPr wrap="square" rtlCol="0">
            <a:spAutoFit/>
          </a:bodyPr>
          <a:lstStyle/>
          <a:p>
            <a:r>
              <a:rPr lang="tr-TR" sz="3200" dirty="0">
                <a:solidFill>
                  <a:schemeClr val="accent1">
                    <a:lumMod val="50000"/>
                  </a:schemeClr>
                </a:solidFill>
              </a:rPr>
              <a:t>Katılımcılar bu oturumun sonunda</a:t>
            </a:r>
            <a:endParaRPr lang="x-none" sz="3200" dirty="0">
              <a:solidFill>
                <a:schemeClr val="accent1">
                  <a:lumMod val="50000"/>
                </a:schemeClr>
              </a:solidFill>
            </a:endParaRPr>
          </a:p>
        </p:txBody>
      </p:sp>
      <p:sp>
        <p:nvSpPr>
          <p:cNvPr id="10" name="TextBox 9">
            <a:extLst>
              <a:ext uri="{FF2B5EF4-FFF2-40B4-BE49-F238E27FC236}">
                <a16:creationId xmlns:a16="http://schemas.microsoft.com/office/drawing/2014/main" id="{23B6AAFE-6C0F-954C-93FF-FF6205E3704F}"/>
              </a:ext>
            </a:extLst>
          </p:cNvPr>
          <p:cNvSpPr txBox="1"/>
          <p:nvPr/>
        </p:nvSpPr>
        <p:spPr>
          <a:xfrm>
            <a:off x="625642" y="2144812"/>
            <a:ext cx="3841336" cy="707886"/>
          </a:xfrm>
          <a:prstGeom prst="rect">
            <a:avLst/>
          </a:prstGeom>
          <a:noFill/>
        </p:spPr>
        <p:txBody>
          <a:bodyPr wrap="square" rtlCol="0">
            <a:spAutoFit/>
          </a:bodyPr>
          <a:lstStyle/>
          <a:p>
            <a:r>
              <a:rPr lang="en-US" sz="4000" b="1" dirty="0">
                <a:solidFill>
                  <a:schemeClr val="bg1"/>
                </a:solidFill>
              </a:rPr>
              <a:t>K</a:t>
            </a:r>
            <a:r>
              <a:rPr lang="tr-TR" sz="4000" b="1" dirty="0">
                <a:solidFill>
                  <a:schemeClr val="bg1"/>
                </a:solidFill>
              </a:rPr>
              <a:t>azanımlar</a:t>
            </a:r>
            <a:endParaRPr lang="en-US" sz="40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215637" y="2144812"/>
            <a:ext cx="4976363" cy="2677656"/>
          </a:xfrm>
          <a:prstGeom prst="rect">
            <a:avLst/>
          </a:prstGeom>
          <a:noFill/>
        </p:spPr>
        <p:txBody>
          <a:bodyPr wrap="square" rtlCol="0">
            <a:spAutoFit/>
          </a:bodyPr>
          <a:lstStyle/>
          <a:p>
            <a:pPr marL="342900" lvl="0" indent="-342900">
              <a:buFont typeface="Wingdings" panose="05000000000000000000" pitchFamily="2" charset="2"/>
              <a:buChar char="ü"/>
            </a:pPr>
            <a:r>
              <a:rPr lang="tr-TR" sz="2400" dirty="0">
                <a:solidFill>
                  <a:schemeClr val="accent1">
                    <a:lumMod val="50000"/>
                  </a:schemeClr>
                </a:solidFill>
              </a:rPr>
              <a:t>Sağlıklı gelişimi tanımlayabilmeli</a:t>
            </a:r>
          </a:p>
          <a:p>
            <a:pPr marL="342900" lvl="0" indent="-342900">
              <a:buFont typeface="Wingdings" panose="05000000000000000000" pitchFamily="2" charset="2"/>
              <a:buChar char="ü"/>
            </a:pPr>
            <a:r>
              <a:rPr lang="tr-TR" sz="2400" dirty="0">
                <a:solidFill>
                  <a:schemeClr val="accent1">
                    <a:lumMod val="50000"/>
                  </a:schemeClr>
                </a:solidFill>
              </a:rPr>
              <a:t>Sağlıklı ebeveyn çocuk ilişkisini önemsemeli</a:t>
            </a:r>
          </a:p>
          <a:p>
            <a:pPr marL="342900" lvl="0" indent="-342900">
              <a:buFont typeface="Wingdings" panose="05000000000000000000" pitchFamily="2" charset="2"/>
              <a:buChar char="ü"/>
            </a:pPr>
            <a:r>
              <a:rPr lang="tr-TR" sz="2400" dirty="0">
                <a:solidFill>
                  <a:schemeClr val="accent1">
                    <a:lumMod val="50000"/>
                  </a:schemeClr>
                </a:solidFill>
              </a:rPr>
              <a:t>Çocukluk dönemindeki ruhsal ve gelişimsel sorunların belirtilerini ve yardım alabilecekleri kaynakları sayabilmeli</a:t>
            </a:r>
          </a:p>
        </p:txBody>
      </p:sp>
    </p:spTree>
    <p:extLst>
      <p:ext uri="{BB962C8B-B14F-4D97-AF65-F5344CB8AC3E}">
        <p14:creationId xmlns:p14="http://schemas.microsoft.com/office/powerpoint/2010/main" val="201426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33400" y="2571937"/>
            <a:ext cx="2911642" cy="646331"/>
          </a:xfrm>
          <a:prstGeom prst="rect">
            <a:avLst/>
          </a:prstGeom>
          <a:noFill/>
        </p:spPr>
        <p:txBody>
          <a:bodyPr wrap="square" rtlCol="0">
            <a:spAutoFit/>
          </a:bodyPr>
          <a:lstStyle/>
          <a:p>
            <a:r>
              <a:rPr lang="tr-TR" sz="3600" b="1" dirty="0">
                <a:solidFill>
                  <a:schemeClr val="bg1"/>
                </a:solidFill>
              </a:rPr>
              <a:t>DEHB Tedavisi</a:t>
            </a:r>
            <a:endParaRPr lang="tr-TR" sz="3600"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00880" y="2571937"/>
            <a:ext cx="6715760" cy="1384995"/>
          </a:xfrm>
          <a:prstGeom prst="rect">
            <a:avLst/>
          </a:prstGeom>
          <a:noFill/>
        </p:spPr>
        <p:txBody>
          <a:bodyPr wrap="square" rtlCol="0">
            <a:spAutoFit/>
          </a:bodyPr>
          <a:lstStyle/>
          <a:p>
            <a:pPr algn="ctr"/>
            <a:r>
              <a:rPr lang="tr-TR" sz="2800" dirty="0">
                <a:solidFill>
                  <a:schemeClr val="accent1">
                    <a:lumMod val="50000"/>
                  </a:schemeClr>
                </a:solidFill>
              </a:rPr>
              <a:t>DEHB tedaviye çok iyi yanıt veren bir bozukluktur. </a:t>
            </a:r>
          </a:p>
          <a:p>
            <a:pPr algn="ctr"/>
            <a:r>
              <a:rPr lang="tr-TR" sz="2800" dirty="0">
                <a:solidFill>
                  <a:schemeClr val="accent1">
                    <a:lumMod val="50000"/>
                  </a:schemeClr>
                </a:solidFill>
              </a:rPr>
              <a:t>Temel tedavi ilaç tedavisidir.</a:t>
            </a:r>
          </a:p>
        </p:txBody>
      </p:sp>
    </p:spTree>
    <p:extLst>
      <p:ext uri="{BB962C8B-B14F-4D97-AF65-F5344CB8AC3E}">
        <p14:creationId xmlns:p14="http://schemas.microsoft.com/office/powerpoint/2010/main" val="3430891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01040" y="2089238"/>
            <a:ext cx="3826042" cy="646331"/>
          </a:xfrm>
          <a:prstGeom prst="rect">
            <a:avLst/>
          </a:prstGeom>
          <a:noFill/>
        </p:spPr>
        <p:txBody>
          <a:bodyPr wrap="square" rtlCol="0">
            <a:spAutoFit/>
          </a:bodyPr>
          <a:lstStyle/>
          <a:p>
            <a:r>
              <a:rPr lang="tr-TR" sz="3600" b="1" dirty="0">
                <a:solidFill>
                  <a:schemeClr val="bg1"/>
                </a:solidFill>
              </a:rPr>
              <a:t>Örnek Vaka</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176562" y="2089238"/>
            <a:ext cx="8365958" cy="523220"/>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DEHB zamanında tedavi edilemediğinde…</a:t>
            </a:r>
          </a:p>
        </p:txBody>
      </p:sp>
      <p:sp>
        <p:nvSpPr>
          <p:cNvPr id="6" name="TextBox 5">
            <a:extLst>
              <a:ext uri="{FF2B5EF4-FFF2-40B4-BE49-F238E27FC236}">
                <a16:creationId xmlns:a16="http://schemas.microsoft.com/office/drawing/2014/main" id="{F983F111-B0A0-470C-9F5B-742DF4A9E6CF}"/>
              </a:ext>
            </a:extLst>
          </p:cNvPr>
          <p:cNvSpPr txBox="1"/>
          <p:nvPr/>
        </p:nvSpPr>
        <p:spPr>
          <a:xfrm>
            <a:off x="4812431" y="2613796"/>
            <a:ext cx="2364740" cy="1477328"/>
          </a:xfrm>
          <a:prstGeom prst="rect">
            <a:avLst/>
          </a:prstGeom>
          <a:noFill/>
        </p:spPr>
        <p:txBody>
          <a:bodyPr wrap="square">
            <a:spAutoFit/>
          </a:bodyPr>
          <a:lstStyle/>
          <a:p>
            <a:pPr>
              <a:buClr>
                <a:srgbClr val="0070C0"/>
              </a:buClr>
            </a:pPr>
            <a:r>
              <a:rPr lang="tr-TR" altLang="en-US" sz="1800" dirty="0">
                <a:solidFill>
                  <a:schemeClr val="accent1">
                    <a:lumMod val="50000"/>
                  </a:schemeClr>
                </a:solidFill>
              </a:rPr>
              <a:t>Bebekliğinde:</a:t>
            </a:r>
            <a:endParaRPr lang="tr-TR" altLang="en-US" sz="1800" dirty="0"/>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Çok hareketli</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Konu-Komşu tanır</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‘Yaramaz’ bir çocuk</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Vızır vızır dolaşır</a:t>
            </a:r>
          </a:p>
        </p:txBody>
      </p:sp>
    </p:spTree>
    <p:extLst>
      <p:ext uri="{BB962C8B-B14F-4D97-AF65-F5344CB8AC3E}">
        <p14:creationId xmlns:p14="http://schemas.microsoft.com/office/powerpoint/2010/main" val="3161082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01040" y="2089238"/>
            <a:ext cx="3826042" cy="646331"/>
          </a:xfrm>
          <a:prstGeom prst="rect">
            <a:avLst/>
          </a:prstGeom>
          <a:noFill/>
        </p:spPr>
        <p:txBody>
          <a:bodyPr wrap="square" rtlCol="0">
            <a:spAutoFit/>
          </a:bodyPr>
          <a:lstStyle/>
          <a:p>
            <a:r>
              <a:rPr lang="tr-TR" sz="3600" b="1" dirty="0">
                <a:solidFill>
                  <a:schemeClr val="bg1"/>
                </a:solidFill>
              </a:rPr>
              <a:t>Örnek Vaka</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176562" y="2089238"/>
            <a:ext cx="8365958" cy="523220"/>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DEHB zamanında tedavi edilemediğinde…</a:t>
            </a:r>
          </a:p>
        </p:txBody>
      </p:sp>
      <p:sp>
        <p:nvSpPr>
          <p:cNvPr id="9" name="TextBox 8">
            <a:extLst>
              <a:ext uri="{FF2B5EF4-FFF2-40B4-BE49-F238E27FC236}">
                <a16:creationId xmlns:a16="http://schemas.microsoft.com/office/drawing/2014/main" id="{6A069987-FD3A-42AE-9722-A9FEF13196A6}"/>
              </a:ext>
            </a:extLst>
          </p:cNvPr>
          <p:cNvSpPr txBox="1"/>
          <p:nvPr/>
        </p:nvSpPr>
        <p:spPr>
          <a:xfrm>
            <a:off x="4345405" y="2612458"/>
            <a:ext cx="7314398" cy="5078313"/>
          </a:xfrm>
          <a:prstGeom prst="rect">
            <a:avLst/>
          </a:prstGeom>
          <a:noFill/>
        </p:spPr>
        <p:txBody>
          <a:bodyPr wrap="square" numCol="2">
            <a:spAutoFit/>
          </a:bodyPr>
          <a:lstStyle/>
          <a:p>
            <a:pPr>
              <a:buClr>
                <a:srgbClr val="0070C0"/>
              </a:buClr>
            </a:pPr>
            <a:r>
              <a:rPr lang="tr-TR" altLang="en-US" sz="1600" dirty="0">
                <a:solidFill>
                  <a:schemeClr val="accent1">
                    <a:lumMod val="50000"/>
                  </a:schemeClr>
                </a:solidFill>
              </a:rPr>
              <a:t>İlk okul:</a:t>
            </a:r>
          </a:p>
          <a:p>
            <a:pPr marL="285750" indent="-285750">
              <a:buClr>
                <a:srgbClr val="0070C0"/>
              </a:buClr>
              <a:buFont typeface="Arial" panose="020B0604020202020204" pitchFamily="34" charset="0"/>
              <a:buChar char="•"/>
            </a:pPr>
            <a:r>
              <a:rPr lang="tr-TR" sz="1600" dirty="0">
                <a:solidFill>
                  <a:schemeClr val="accent1">
                    <a:lumMod val="50000"/>
                  </a:schemeClr>
                </a:solidFill>
              </a:rPr>
              <a:t>Birinci sınıfta sırada oturması zormuş,</a:t>
            </a:r>
          </a:p>
          <a:p>
            <a:pPr marL="285750" indent="-285750">
              <a:buClr>
                <a:srgbClr val="0070C0"/>
              </a:buClr>
              <a:buFont typeface="Arial" panose="020B0604020202020204" pitchFamily="34" charset="0"/>
              <a:buChar char="•"/>
            </a:pPr>
            <a:r>
              <a:rPr lang="tr-TR" sz="1600" dirty="0">
                <a:solidFill>
                  <a:schemeClr val="accent1">
                    <a:lumMod val="50000"/>
                  </a:schemeClr>
                </a:solidFill>
              </a:rPr>
              <a:t>Kıpır </a:t>
            </a:r>
            <a:r>
              <a:rPr lang="tr-TR" sz="1600" dirty="0" err="1">
                <a:solidFill>
                  <a:schemeClr val="accent1">
                    <a:lumMod val="50000"/>
                  </a:schemeClr>
                </a:solidFill>
              </a:rPr>
              <a:t>kıpırmış</a:t>
            </a:r>
            <a:r>
              <a:rPr lang="tr-TR" sz="1600" dirty="0">
                <a:solidFill>
                  <a:schemeClr val="accent1">
                    <a:lumMod val="50000"/>
                  </a:schemeClr>
                </a:solidFill>
              </a:rPr>
              <a:t>.  </a:t>
            </a:r>
          </a:p>
          <a:p>
            <a:pPr marL="285750" indent="-285750">
              <a:buClr>
                <a:srgbClr val="0070C0"/>
              </a:buClr>
              <a:buFont typeface="Arial" panose="020B0604020202020204" pitchFamily="34" charset="0"/>
              <a:buChar char="•"/>
            </a:pPr>
            <a:r>
              <a:rPr lang="tr-TR" sz="1600" dirty="0">
                <a:solidFill>
                  <a:schemeClr val="accent1">
                    <a:lumMod val="50000"/>
                  </a:schemeClr>
                </a:solidFill>
              </a:rPr>
              <a:t>Diğer çocukların hareketliliği azalmış. </a:t>
            </a:r>
          </a:p>
          <a:p>
            <a:pPr marL="285750" indent="-285750">
              <a:buClr>
                <a:srgbClr val="0070C0"/>
              </a:buClr>
              <a:buFont typeface="Arial" panose="020B0604020202020204" pitchFamily="34" charset="0"/>
              <a:buChar char="•"/>
            </a:pPr>
            <a:r>
              <a:rPr lang="tr-TR" sz="1600" dirty="0">
                <a:solidFill>
                  <a:schemeClr val="accent1">
                    <a:lumMod val="50000"/>
                  </a:schemeClr>
                </a:solidFill>
              </a:rPr>
              <a:t>Ama Ali de hareketlilik devam etmiş.</a:t>
            </a:r>
          </a:p>
          <a:p>
            <a:pPr marL="285750" indent="-285750">
              <a:buClr>
                <a:srgbClr val="0070C0"/>
              </a:buClr>
              <a:buFont typeface="Arial" panose="020B0604020202020204" pitchFamily="34" charset="0"/>
              <a:buChar char="•"/>
            </a:pPr>
            <a:r>
              <a:rPr lang="tr-TR" sz="1600" dirty="0">
                <a:solidFill>
                  <a:schemeClr val="accent1">
                    <a:lumMod val="50000"/>
                  </a:schemeClr>
                </a:solidFill>
              </a:rPr>
              <a:t>Dikkatini veremiyormuş</a:t>
            </a:r>
          </a:p>
          <a:p>
            <a:pPr marL="285750" indent="-285750">
              <a:buClr>
                <a:srgbClr val="0070C0"/>
              </a:buClr>
              <a:buFont typeface="Arial" panose="020B0604020202020204" pitchFamily="34" charset="0"/>
              <a:buChar char="•"/>
            </a:pPr>
            <a:r>
              <a:rPr lang="tr-TR" sz="1600" dirty="0">
                <a:solidFill>
                  <a:schemeClr val="accent1">
                    <a:lumMod val="50000"/>
                  </a:schemeClr>
                </a:solidFill>
              </a:rPr>
              <a:t>Ödevlerinin tamamlaması, zulüm gibi geliyormuş</a:t>
            </a:r>
          </a:p>
          <a:p>
            <a:pPr marL="285750" indent="-285750">
              <a:buClr>
                <a:srgbClr val="0070C0"/>
              </a:buClr>
              <a:buFont typeface="Arial" panose="020B0604020202020204" pitchFamily="34" charset="0"/>
              <a:buChar char="•"/>
            </a:pPr>
            <a:r>
              <a:rPr lang="tr-TR" sz="1600" dirty="0">
                <a:solidFill>
                  <a:schemeClr val="accent1">
                    <a:lumMod val="50000"/>
                  </a:schemeClr>
                </a:solidFill>
              </a:rPr>
              <a:t>Anlıyor, ama unutuyormuş</a:t>
            </a:r>
          </a:p>
          <a:p>
            <a:pPr marL="285750" indent="-285750">
              <a:buClr>
                <a:srgbClr val="0070C0"/>
              </a:buClr>
              <a:buFont typeface="Arial" panose="020B0604020202020204" pitchFamily="34" charset="0"/>
              <a:buChar char="•"/>
            </a:pPr>
            <a:r>
              <a:rPr lang="tr-TR" sz="1600" dirty="0">
                <a:solidFill>
                  <a:schemeClr val="accent1">
                    <a:lumMod val="50000"/>
                  </a:schemeClr>
                </a:solidFill>
              </a:rPr>
              <a:t>Ders başarısı düşük</a:t>
            </a:r>
          </a:p>
          <a:p>
            <a:pPr marL="285750" indent="-285750">
              <a:buClr>
                <a:srgbClr val="0070C0"/>
              </a:buClr>
              <a:buFont typeface="Arial" panose="020B0604020202020204" pitchFamily="34" charset="0"/>
              <a:buChar char="•"/>
            </a:pPr>
            <a:r>
              <a:rPr lang="tr-TR" sz="1600" dirty="0">
                <a:solidFill>
                  <a:schemeClr val="accent1">
                    <a:lumMod val="50000"/>
                  </a:schemeClr>
                </a:solidFill>
              </a:rPr>
              <a:t>Öğretmeni ‘Aslında kafası çalışıyor ama aklı başka yerde’ diyor</a:t>
            </a:r>
            <a:endParaRPr lang="tr-TR" altLang="en-US" sz="1600"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sz="1600"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sz="1600"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sz="1600"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sz="1600"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sz="1600"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sz="1600"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sz="1600"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sz="1600" dirty="0">
              <a:solidFill>
                <a:schemeClr val="accent1">
                  <a:lumMod val="50000"/>
                </a:schemeClr>
              </a:solidFill>
            </a:endParaRPr>
          </a:p>
          <a:p>
            <a:pPr marL="285750" indent="-285750">
              <a:buClr>
                <a:srgbClr val="0070C0"/>
              </a:buClr>
              <a:buFont typeface="Arial" panose="020B0604020202020204" pitchFamily="34" charset="0"/>
              <a:buChar char="•"/>
            </a:pPr>
            <a:r>
              <a:rPr lang="tr-TR" altLang="en-US" sz="1600" dirty="0">
                <a:solidFill>
                  <a:schemeClr val="accent1">
                    <a:lumMod val="50000"/>
                  </a:schemeClr>
                </a:solidFill>
              </a:rPr>
              <a:t>Son 2 yıldır hareketliliği azalmış</a:t>
            </a:r>
          </a:p>
          <a:p>
            <a:pPr marL="285750" indent="-285750">
              <a:buClr>
                <a:srgbClr val="0070C0"/>
              </a:buClr>
              <a:buFont typeface="Arial" panose="020B0604020202020204" pitchFamily="34" charset="0"/>
              <a:buChar char="•"/>
            </a:pPr>
            <a:r>
              <a:rPr lang="tr-TR" altLang="en-US" sz="1600" dirty="0">
                <a:solidFill>
                  <a:schemeClr val="accent1">
                    <a:lumMod val="50000"/>
                  </a:schemeClr>
                </a:solidFill>
              </a:rPr>
              <a:t>Ama ders başarısı daha da düşmüş, </a:t>
            </a:r>
          </a:p>
          <a:p>
            <a:pPr marL="285750" indent="-285750">
              <a:buClr>
                <a:srgbClr val="0070C0"/>
              </a:buClr>
              <a:buFont typeface="Arial" panose="020B0604020202020204" pitchFamily="34" charset="0"/>
              <a:buChar char="•"/>
            </a:pPr>
            <a:r>
              <a:rPr lang="tr-TR" altLang="en-US" sz="1600" dirty="0">
                <a:solidFill>
                  <a:schemeClr val="accent1">
                    <a:lumMod val="50000"/>
                  </a:schemeClr>
                </a:solidFill>
              </a:rPr>
              <a:t>Sürekli eşyalarını kaybediyormuş, </a:t>
            </a:r>
          </a:p>
          <a:p>
            <a:pPr marL="285750" indent="-285750">
              <a:buClr>
                <a:srgbClr val="0070C0"/>
              </a:buClr>
              <a:buFont typeface="Arial" panose="020B0604020202020204" pitchFamily="34" charset="0"/>
              <a:buChar char="•"/>
            </a:pPr>
            <a:r>
              <a:rPr lang="tr-TR" altLang="en-US" sz="1600" dirty="0">
                <a:solidFill>
                  <a:schemeClr val="accent1">
                    <a:lumMod val="50000"/>
                  </a:schemeClr>
                </a:solidFill>
              </a:rPr>
              <a:t>Baba ‘silgi yetiştiremiyoruz, sorumsuz bu’ diyor. </a:t>
            </a:r>
          </a:p>
          <a:p>
            <a:pPr marL="285750" indent="-285750">
              <a:buClr>
                <a:srgbClr val="0070C0"/>
              </a:buClr>
              <a:buFont typeface="Arial" panose="020B0604020202020204" pitchFamily="34" charset="0"/>
              <a:buChar char="•"/>
            </a:pPr>
            <a:r>
              <a:rPr lang="tr-TR" altLang="en-US" sz="1600" dirty="0">
                <a:solidFill>
                  <a:schemeClr val="accent1">
                    <a:lumMod val="50000"/>
                  </a:schemeClr>
                </a:solidFill>
              </a:rPr>
              <a:t>Telefon ve Bilgisayar oyunlarını saatlerce oynayabilirken, dersin başında 10 dakikadan fazla kalamıyor. </a:t>
            </a:r>
          </a:p>
          <a:p>
            <a:pPr algn="r">
              <a:buClr>
                <a:srgbClr val="0070C0"/>
              </a:buClr>
            </a:pPr>
            <a:r>
              <a:rPr lang="tr-TR" altLang="en-US" sz="1600" b="1" dirty="0">
                <a:solidFill>
                  <a:schemeClr val="accent1">
                    <a:lumMod val="50000"/>
                  </a:schemeClr>
                </a:solidFill>
              </a:rPr>
              <a:t>Çocuk bu, nasıl olsa düzelir.</a:t>
            </a:r>
          </a:p>
        </p:txBody>
      </p:sp>
    </p:spTree>
    <p:extLst>
      <p:ext uri="{BB962C8B-B14F-4D97-AF65-F5344CB8AC3E}">
        <p14:creationId xmlns:p14="http://schemas.microsoft.com/office/powerpoint/2010/main" val="4081406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01040" y="2089238"/>
            <a:ext cx="3826042" cy="646331"/>
          </a:xfrm>
          <a:prstGeom prst="rect">
            <a:avLst/>
          </a:prstGeom>
          <a:noFill/>
        </p:spPr>
        <p:txBody>
          <a:bodyPr wrap="square" rtlCol="0">
            <a:spAutoFit/>
          </a:bodyPr>
          <a:lstStyle/>
          <a:p>
            <a:r>
              <a:rPr lang="tr-TR" sz="3600" b="1" dirty="0">
                <a:solidFill>
                  <a:schemeClr val="bg1"/>
                </a:solidFill>
              </a:rPr>
              <a:t>Örnek Vaka</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176562" y="2089238"/>
            <a:ext cx="8365958" cy="523220"/>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DEHB zamanında tedavi edilemediğinde…</a:t>
            </a:r>
          </a:p>
        </p:txBody>
      </p:sp>
      <p:sp>
        <p:nvSpPr>
          <p:cNvPr id="9" name="TextBox 8">
            <a:extLst>
              <a:ext uri="{FF2B5EF4-FFF2-40B4-BE49-F238E27FC236}">
                <a16:creationId xmlns:a16="http://schemas.microsoft.com/office/drawing/2014/main" id="{6A069987-FD3A-42AE-9722-A9FEF13196A6}"/>
              </a:ext>
            </a:extLst>
          </p:cNvPr>
          <p:cNvSpPr txBox="1"/>
          <p:nvPr/>
        </p:nvSpPr>
        <p:spPr>
          <a:xfrm>
            <a:off x="4295942" y="2612458"/>
            <a:ext cx="7581098" cy="3416320"/>
          </a:xfrm>
          <a:prstGeom prst="rect">
            <a:avLst/>
          </a:prstGeom>
          <a:noFill/>
        </p:spPr>
        <p:txBody>
          <a:bodyPr wrap="square">
            <a:spAutoFit/>
          </a:bodyPr>
          <a:lstStyle/>
          <a:p>
            <a:pPr>
              <a:buClr>
                <a:srgbClr val="0070C0"/>
              </a:buClr>
            </a:pPr>
            <a:r>
              <a:rPr lang="tr-TR" altLang="en-US" dirty="0">
                <a:solidFill>
                  <a:schemeClr val="accent1">
                    <a:lumMod val="50000"/>
                  </a:schemeClr>
                </a:solidFill>
              </a:rPr>
              <a:t>Lise:</a:t>
            </a:r>
          </a:p>
          <a:p>
            <a:pPr marL="285750" indent="-285750">
              <a:buClr>
                <a:srgbClr val="0070C0"/>
              </a:buClr>
              <a:buFont typeface="Arial" panose="020B0604020202020204" pitchFamily="34" charset="0"/>
              <a:buChar char="•"/>
            </a:pPr>
            <a:r>
              <a:rPr lang="tr-TR" altLang="en-US" dirty="0">
                <a:solidFill>
                  <a:schemeClr val="accent1">
                    <a:lumMod val="50000"/>
                  </a:schemeClr>
                </a:solidFill>
              </a:rPr>
              <a:t>Ders başarısı daha da düşmüş.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Kendi gibi olan diğer çocuklarla birlikte, en arkada oturup dersi kaynatıyormuş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Zamanla dersten atılmaya, okuldan kaçmaya başlamışlar</a:t>
            </a:r>
          </a:p>
          <a:p>
            <a:pPr marL="285750" indent="-285750">
              <a:buClr>
                <a:srgbClr val="0070C0"/>
              </a:buClr>
              <a:buFont typeface="Arial" panose="020B0604020202020204" pitchFamily="34" charset="0"/>
              <a:buChar char="•"/>
            </a:pPr>
            <a:r>
              <a:rPr lang="tr-TR" altLang="en-US" dirty="0">
                <a:solidFill>
                  <a:schemeClr val="accent1">
                    <a:lumMod val="50000"/>
                  </a:schemeClr>
                </a:solidFill>
              </a:rPr>
              <a:t>Sigaraya da bu arkadaşları vesilesiyle başlamış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Lise 2’de tüm dersleri zayıf olduğu için okuldan atılmış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Ali’nin ailesi bu duruma oldukça üzülse de, kendisi bu duruma ilişkin ciddi bir sorun yaşamamış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Zaten beklediği bir sonuçmuş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Hayatını kazanmak zorunda olduğu için iş aramaya başlamış</a:t>
            </a:r>
          </a:p>
          <a:p>
            <a:pPr marL="285750" indent="-285750">
              <a:buClr>
                <a:srgbClr val="0070C0"/>
              </a:buClr>
              <a:buFont typeface="Arial" panose="020B0604020202020204" pitchFamily="34" charset="0"/>
              <a:buChar char="•"/>
            </a:pPr>
            <a:endParaRPr lang="tr-TR" altLang="en-US" dirty="0">
              <a:solidFill>
                <a:schemeClr val="accent1">
                  <a:lumMod val="50000"/>
                </a:schemeClr>
              </a:solidFill>
            </a:endParaRPr>
          </a:p>
        </p:txBody>
      </p:sp>
    </p:spTree>
    <p:extLst>
      <p:ext uri="{BB962C8B-B14F-4D97-AF65-F5344CB8AC3E}">
        <p14:creationId xmlns:p14="http://schemas.microsoft.com/office/powerpoint/2010/main" val="1128822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01040" y="2089238"/>
            <a:ext cx="3826042" cy="646331"/>
          </a:xfrm>
          <a:prstGeom prst="rect">
            <a:avLst/>
          </a:prstGeom>
          <a:noFill/>
        </p:spPr>
        <p:txBody>
          <a:bodyPr wrap="square" rtlCol="0">
            <a:spAutoFit/>
          </a:bodyPr>
          <a:lstStyle/>
          <a:p>
            <a:r>
              <a:rPr lang="tr-TR" sz="3600" b="1" dirty="0">
                <a:solidFill>
                  <a:schemeClr val="bg1"/>
                </a:solidFill>
              </a:rPr>
              <a:t>Örnek Vaka</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176562" y="2089238"/>
            <a:ext cx="8365958" cy="523220"/>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DEHB zamanında tedavi edilemediğinde…</a:t>
            </a:r>
          </a:p>
        </p:txBody>
      </p:sp>
      <p:sp>
        <p:nvSpPr>
          <p:cNvPr id="9" name="TextBox 8">
            <a:extLst>
              <a:ext uri="{FF2B5EF4-FFF2-40B4-BE49-F238E27FC236}">
                <a16:creationId xmlns:a16="http://schemas.microsoft.com/office/drawing/2014/main" id="{6A069987-FD3A-42AE-9722-A9FEF13196A6}"/>
              </a:ext>
            </a:extLst>
          </p:cNvPr>
          <p:cNvSpPr txBox="1"/>
          <p:nvPr/>
        </p:nvSpPr>
        <p:spPr>
          <a:xfrm>
            <a:off x="4295942" y="2613796"/>
            <a:ext cx="7581098" cy="3139321"/>
          </a:xfrm>
          <a:prstGeom prst="rect">
            <a:avLst/>
          </a:prstGeom>
          <a:noFill/>
        </p:spPr>
        <p:txBody>
          <a:bodyPr wrap="square">
            <a:spAutoFit/>
          </a:bodyPr>
          <a:lstStyle/>
          <a:p>
            <a:pPr>
              <a:buClr>
                <a:srgbClr val="0070C0"/>
              </a:buClr>
            </a:pPr>
            <a:r>
              <a:rPr lang="tr-TR" altLang="en-US" dirty="0">
                <a:solidFill>
                  <a:schemeClr val="accent1">
                    <a:lumMod val="50000"/>
                  </a:schemeClr>
                </a:solidFill>
              </a:rPr>
              <a:t>Erişkinlik:</a:t>
            </a:r>
          </a:p>
          <a:p>
            <a:pPr marL="285750" indent="-285750">
              <a:buClr>
                <a:srgbClr val="0070C0"/>
              </a:buClr>
              <a:buFont typeface="Arial" panose="020B0604020202020204" pitchFamily="34" charset="0"/>
              <a:buChar char="•"/>
            </a:pPr>
            <a:r>
              <a:rPr lang="tr-TR" altLang="en-US" dirty="0">
                <a:solidFill>
                  <a:schemeClr val="accent1">
                    <a:lumMod val="50000"/>
                  </a:schemeClr>
                </a:solidFill>
              </a:rPr>
              <a:t>29 Yaşına gelmiş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Babası 3 sene önce kalp krizinden ölmüş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Diğer 2 kız kardeşi evlenmiş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Annesiyle birlikte kalıyormuş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İstediği şekilde iş bulamadığı ve çoğunlukla çalışmak istemediği için kahvede vaktini geçiriyormuş </a:t>
            </a:r>
          </a:p>
          <a:p>
            <a:pPr marL="285750" indent="-285750">
              <a:buClr>
                <a:srgbClr val="0070C0"/>
              </a:buClr>
              <a:buFont typeface="Arial" panose="020B0604020202020204" pitchFamily="34" charset="0"/>
              <a:buChar char="•"/>
            </a:pPr>
            <a:r>
              <a:rPr lang="tr-TR" altLang="en-US" dirty="0">
                <a:solidFill>
                  <a:schemeClr val="accent1">
                    <a:lumMod val="50000"/>
                  </a:schemeClr>
                </a:solidFill>
              </a:rPr>
              <a:t>Annesine bakmak için çalışmak istiyor, yeni bir işe başlıyor, ardından ya kendi vazgeçiyor, ya da işten çıkarılıyormuş</a:t>
            </a:r>
          </a:p>
          <a:p>
            <a:pPr marL="285750" indent="-285750">
              <a:buClr>
                <a:srgbClr val="0070C0"/>
              </a:buClr>
              <a:buFont typeface="Arial" panose="020B0604020202020204" pitchFamily="34" charset="0"/>
              <a:buChar char="•"/>
            </a:pPr>
            <a:endParaRPr lang="tr-TR" altLang="en-US"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dirty="0">
              <a:solidFill>
                <a:schemeClr val="accent1">
                  <a:lumMod val="50000"/>
                </a:schemeClr>
              </a:solidFill>
            </a:endParaRPr>
          </a:p>
        </p:txBody>
      </p:sp>
    </p:spTree>
    <p:extLst>
      <p:ext uri="{BB962C8B-B14F-4D97-AF65-F5344CB8AC3E}">
        <p14:creationId xmlns:p14="http://schemas.microsoft.com/office/powerpoint/2010/main" val="2494253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01040" y="2089238"/>
            <a:ext cx="3826042" cy="646331"/>
          </a:xfrm>
          <a:prstGeom prst="rect">
            <a:avLst/>
          </a:prstGeom>
          <a:noFill/>
        </p:spPr>
        <p:txBody>
          <a:bodyPr wrap="square" rtlCol="0">
            <a:spAutoFit/>
          </a:bodyPr>
          <a:lstStyle/>
          <a:p>
            <a:r>
              <a:rPr lang="tr-TR" sz="3600" b="1" dirty="0">
                <a:solidFill>
                  <a:schemeClr val="bg1"/>
                </a:solidFill>
              </a:rPr>
              <a:t>Örnek Vaka</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176562" y="2089238"/>
            <a:ext cx="8365958" cy="523220"/>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DEHB zamanında tedavi edilemediğinde…</a:t>
            </a:r>
          </a:p>
        </p:txBody>
      </p:sp>
      <p:sp>
        <p:nvSpPr>
          <p:cNvPr id="9" name="TextBox 8">
            <a:extLst>
              <a:ext uri="{FF2B5EF4-FFF2-40B4-BE49-F238E27FC236}">
                <a16:creationId xmlns:a16="http://schemas.microsoft.com/office/drawing/2014/main" id="{6A069987-FD3A-42AE-9722-A9FEF13196A6}"/>
              </a:ext>
            </a:extLst>
          </p:cNvPr>
          <p:cNvSpPr txBox="1"/>
          <p:nvPr/>
        </p:nvSpPr>
        <p:spPr>
          <a:xfrm>
            <a:off x="4295942" y="2613796"/>
            <a:ext cx="7581098" cy="2862322"/>
          </a:xfrm>
          <a:prstGeom prst="rect">
            <a:avLst/>
          </a:prstGeom>
          <a:noFill/>
        </p:spPr>
        <p:txBody>
          <a:bodyPr wrap="square">
            <a:spAutoFit/>
          </a:bodyPr>
          <a:lstStyle/>
          <a:p>
            <a:pPr>
              <a:buClr>
                <a:srgbClr val="0070C0"/>
              </a:buClr>
            </a:pPr>
            <a:r>
              <a:rPr lang="tr-TR" altLang="en-US" sz="1800" dirty="0">
                <a:solidFill>
                  <a:schemeClr val="accent1">
                    <a:lumMod val="50000"/>
                  </a:schemeClr>
                </a:solidFill>
              </a:rPr>
              <a:t>Evlilik:</a:t>
            </a:r>
          </a:p>
          <a:p>
            <a:pPr marL="285750" indent="-285750">
              <a:buClr>
                <a:srgbClr val="0070C0"/>
              </a:buClr>
              <a:buFont typeface="Arial" panose="020B0604020202020204" pitchFamily="34" charset="0"/>
              <a:buChar char="•"/>
            </a:pPr>
            <a:r>
              <a:rPr lang="tr-TR" sz="1800" dirty="0">
                <a:solidFill>
                  <a:schemeClr val="accent1">
                    <a:lumMod val="50000"/>
                  </a:schemeClr>
                </a:solidFill>
              </a:rPr>
              <a:t>Annesi mürüvvetini görmek için evlendirmiş.</a:t>
            </a:r>
          </a:p>
          <a:p>
            <a:pPr marL="285750" indent="-285750">
              <a:buClr>
                <a:srgbClr val="0070C0"/>
              </a:buClr>
              <a:buFont typeface="Arial" panose="020B0604020202020204" pitchFamily="34" charset="0"/>
              <a:buChar char="•"/>
            </a:pPr>
            <a:r>
              <a:rPr lang="tr-TR" sz="1800" dirty="0">
                <a:solidFill>
                  <a:schemeClr val="accent1">
                    <a:lumMod val="50000"/>
                  </a:schemeClr>
                </a:solidFill>
              </a:rPr>
              <a:t>Ama asıl sorunlar, evlendikten sonra başlamış.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Ailesine bakabilmek için Sürekli çalışması gerektiğinden iş aramaya başlamış.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Uzun kuyruklar beklemek zorunda kalarak iş arıyormuş.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Ama bu işler de bir türlü dikiş tutturamıyormuş.</a:t>
            </a:r>
          </a:p>
          <a:p>
            <a:pPr marL="285750" indent="-285750">
              <a:buClr>
                <a:srgbClr val="0070C0"/>
              </a:buClr>
              <a:buFont typeface="Arial" panose="020B0604020202020204" pitchFamily="34" charset="0"/>
              <a:buChar char="•"/>
            </a:pPr>
            <a:r>
              <a:rPr lang="tr-TR" altLang="en-US" dirty="0">
                <a:solidFill>
                  <a:schemeClr val="accent1">
                    <a:lumMod val="50000"/>
                  </a:schemeClr>
                </a:solidFill>
              </a:rPr>
              <a:t>İş mevzusu aile içinde büyüyerek ciddi tartışmalara, kavgalara sebep oluyormuş. </a:t>
            </a:r>
          </a:p>
          <a:p>
            <a:pPr marL="285750" indent="-285750">
              <a:buClr>
                <a:srgbClr val="0070C0"/>
              </a:buClr>
              <a:buFont typeface="Arial" panose="020B0604020202020204" pitchFamily="34" charset="0"/>
              <a:buChar char="•"/>
            </a:pPr>
            <a:endParaRPr lang="tr-TR" altLang="en-US"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dirty="0">
              <a:solidFill>
                <a:schemeClr val="accent1">
                  <a:lumMod val="50000"/>
                </a:schemeClr>
              </a:solidFill>
            </a:endParaRPr>
          </a:p>
        </p:txBody>
      </p:sp>
    </p:spTree>
    <p:extLst>
      <p:ext uri="{BB962C8B-B14F-4D97-AF65-F5344CB8AC3E}">
        <p14:creationId xmlns:p14="http://schemas.microsoft.com/office/powerpoint/2010/main" val="3913033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01040" y="2089238"/>
            <a:ext cx="3826042" cy="646331"/>
          </a:xfrm>
          <a:prstGeom prst="rect">
            <a:avLst/>
          </a:prstGeom>
          <a:noFill/>
        </p:spPr>
        <p:txBody>
          <a:bodyPr wrap="square" rtlCol="0">
            <a:spAutoFit/>
          </a:bodyPr>
          <a:lstStyle/>
          <a:p>
            <a:r>
              <a:rPr lang="tr-TR" sz="3600" b="1" dirty="0">
                <a:solidFill>
                  <a:schemeClr val="bg1"/>
                </a:solidFill>
              </a:rPr>
              <a:t>Örnek Vaka</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176562" y="2089238"/>
            <a:ext cx="8365958" cy="523220"/>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DEHB zamanında tedavi edilemediğinde…</a:t>
            </a:r>
          </a:p>
        </p:txBody>
      </p:sp>
      <p:sp>
        <p:nvSpPr>
          <p:cNvPr id="9" name="TextBox 8">
            <a:extLst>
              <a:ext uri="{FF2B5EF4-FFF2-40B4-BE49-F238E27FC236}">
                <a16:creationId xmlns:a16="http://schemas.microsoft.com/office/drawing/2014/main" id="{6A069987-FD3A-42AE-9722-A9FEF13196A6}"/>
              </a:ext>
            </a:extLst>
          </p:cNvPr>
          <p:cNvSpPr txBox="1"/>
          <p:nvPr/>
        </p:nvSpPr>
        <p:spPr>
          <a:xfrm>
            <a:off x="4295942" y="2613796"/>
            <a:ext cx="7581098" cy="2308324"/>
          </a:xfrm>
          <a:prstGeom prst="rect">
            <a:avLst/>
          </a:prstGeom>
          <a:noFill/>
        </p:spPr>
        <p:txBody>
          <a:bodyPr wrap="square">
            <a:spAutoFit/>
          </a:bodyPr>
          <a:lstStyle/>
          <a:p>
            <a:pPr>
              <a:buClr>
                <a:srgbClr val="0070C0"/>
              </a:buClr>
            </a:pPr>
            <a:r>
              <a:rPr lang="tr-TR" altLang="en-US" sz="1800" dirty="0">
                <a:solidFill>
                  <a:schemeClr val="accent1">
                    <a:lumMod val="50000"/>
                  </a:schemeClr>
                </a:solidFill>
              </a:rPr>
              <a:t>Aile:</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Zamanla alkolün etkisine kapılmış. </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Kazandığı az miktarda parayı da alkole ve kumara yatırmış</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Eşini de aldatmış</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Eşiyle yaşadığı yoğun kavgaların ardından 4 yıl sonra eşinden boşanmak zorunda kalmış</a:t>
            </a:r>
          </a:p>
          <a:p>
            <a:pPr marL="285750" indent="-285750">
              <a:buClr>
                <a:srgbClr val="0070C0"/>
              </a:buClr>
              <a:buFont typeface="Arial" panose="020B0604020202020204" pitchFamily="34" charset="0"/>
              <a:buChar char="•"/>
            </a:pPr>
            <a:endParaRPr lang="tr-TR" altLang="en-US"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dirty="0">
              <a:solidFill>
                <a:schemeClr val="accent1">
                  <a:lumMod val="50000"/>
                </a:schemeClr>
              </a:solidFill>
            </a:endParaRPr>
          </a:p>
        </p:txBody>
      </p:sp>
    </p:spTree>
    <p:extLst>
      <p:ext uri="{BB962C8B-B14F-4D97-AF65-F5344CB8AC3E}">
        <p14:creationId xmlns:p14="http://schemas.microsoft.com/office/powerpoint/2010/main" val="1438894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01040" y="2089238"/>
            <a:ext cx="3826042" cy="646331"/>
          </a:xfrm>
          <a:prstGeom prst="rect">
            <a:avLst/>
          </a:prstGeom>
          <a:noFill/>
        </p:spPr>
        <p:txBody>
          <a:bodyPr wrap="square" rtlCol="0">
            <a:spAutoFit/>
          </a:bodyPr>
          <a:lstStyle/>
          <a:p>
            <a:r>
              <a:rPr lang="tr-TR" sz="3600" b="1" dirty="0">
                <a:solidFill>
                  <a:schemeClr val="bg1"/>
                </a:solidFill>
              </a:rPr>
              <a:t>Örnek Vaka</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176562" y="2089238"/>
            <a:ext cx="8365958" cy="523220"/>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DEHB zamanında tedavi edilemediğinde…</a:t>
            </a:r>
          </a:p>
        </p:txBody>
      </p:sp>
      <p:sp>
        <p:nvSpPr>
          <p:cNvPr id="9" name="TextBox 8">
            <a:extLst>
              <a:ext uri="{FF2B5EF4-FFF2-40B4-BE49-F238E27FC236}">
                <a16:creationId xmlns:a16="http://schemas.microsoft.com/office/drawing/2014/main" id="{6A069987-FD3A-42AE-9722-A9FEF13196A6}"/>
              </a:ext>
            </a:extLst>
          </p:cNvPr>
          <p:cNvSpPr txBox="1"/>
          <p:nvPr/>
        </p:nvSpPr>
        <p:spPr>
          <a:xfrm>
            <a:off x="4295942" y="2613796"/>
            <a:ext cx="7581098" cy="2308324"/>
          </a:xfrm>
          <a:prstGeom prst="rect">
            <a:avLst/>
          </a:prstGeom>
          <a:noFill/>
        </p:spPr>
        <p:txBody>
          <a:bodyPr wrap="square">
            <a:spAutoFit/>
          </a:bodyPr>
          <a:lstStyle/>
          <a:p>
            <a:pPr>
              <a:buClr>
                <a:srgbClr val="0070C0"/>
              </a:buClr>
            </a:pPr>
            <a:r>
              <a:rPr lang="tr-TR" altLang="en-US" sz="1800" dirty="0">
                <a:solidFill>
                  <a:schemeClr val="accent1">
                    <a:lumMod val="50000"/>
                  </a:schemeClr>
                </a:solidFill>
              </a:rPr>
              <a:t>Erişkin:</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Hayatı çok mutsuz ve keyifsiz bir hale dönmüş. </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Çok hızlı sürdüğü motoruyla bir gün direğe çarpmış</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Motor paramparça olmuş</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Büyük bir kaza atlatmış</a:t>
            </a:r>
          </a:p>
          <a:p>
            <a:pPr marL="285750" indent="-285750">
              <a:buClr>
                <a:srgbClr val="0070C0"/>
              </a:buClr>
              <a:buFont typeface="Arial" panose="020B0604020202020204" pitchFamily="34" charset="0"/>
              <a:buChar char="•"/>
            </a:pPr>
            <a:r>
              <a:rPr lang="tr-TR" altLang="en-US" sz="1800" dirty="0">
                <a:solidFill>
                  <a:schemeClr val="accent1">
                    <a:lumMod val="50000"/>
                  </a:schemeClr>
                </a:solidFill>
              </a:rPr>
              <a:t>Hastaneye yatırılmış</a:t>
            </a:r>
          </a:p>
          <a:p>
            <a:pPr marL="285750" indent="-285750">
              <a:buClr>
                <a:srgbClr val="0070C0"/>
              </a:buClr>
              <a:buFont typeface="Arial" panose="020B0604020202020204" pitchFamily="34" charset="0"/>
              <a:buChar char="•"/>
            </a:pPr>
            <a:endParaRPr lang="tr-TR" altLang="en-US"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dirty="0">
              <a:solidFill>
                <a:schemeClr val="accent1">
                  <a:lumMod val="50000"/>
                </a:schemeClr>
              </a:solidFill>
            </a:endParaRPr>
          </a:p>
        </p:txBody>
      </p:sp>
    </p:spTree>
    <p:extLst>
      <p:ext uri="{BB962C8B-B14F-4D97-AF65-F5344CB8AC3E}">
        <p14:creationId xmlns:p14="http://schemas.microsoft.com/office/powerpoint/2010/main" val="321707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01040" y="2089238"/>
            <a:ext cx="3826042" cy="646331"/>
          </a:xfrm>
          <a:prstGeom prst="rect">
            <a:avLst/>
          </a:prstGeom>
          <a:noFill/>
        </p:spPr>
        <p:txBody>
          <a:bodyPr wrap="square" rtlCol="0">
            <a:spAutoFit/>
          </a:bodyPr>
          <a:lstStyle/>
          <a:p>
            <a:r>
              <a:rPr lang="tr-TR" sz="3600" b="1" dirty="0">
                <a:solidFill>
                  <a:schemeClr val="bg1"/>
                </a:solidFill>
              </a:rPr>
              <a:t>Örnek Vaka</a:t>
            </a:r>
            <a:endParaRPr lang="en-US" sz="3600" b="1" dirty="0">
              <a:solidFill>
                <a:schemeClr val="bg1"/>
              </a:solidFill>
              <a:effectLst/>
            </a:endParaRPr>
          </a:p>
        </p:txBody>
      </p:sp>
      <p:sp>
        <p:nvSpPr>
          <p:cNvPr id="9" name="TextBox 8">
            <a:extLst>
              <a:ext uri="{FF2B5EF4-FFF2-40B4-BE49-F238E27FC236}">
                <a16:creationId xmlns:a16="http://schemas.microsoft.com/office/drawing/2014/main" id="{6A069987-FD3A-42AE-9722-A9FEF13196A6}"/>
              </a:ext>
            </a:extLst>
          </p:cNvPr>
          <p:cNvSpPr txBox="1"/>
          <p:nvPr/>
        </p:nvSpPr>
        <p:spPr>
          <a:xfrm>
            <a:off x="4527082" y="2089238"/>
            <a:ext cx="6394918" cy="1754326"/>
          </a:xfrm>
          <a:prstGeom prst="rect">
            <a:avLst/>
          </a:prstGeom>
          <a:noFill/>
        </p:spPr>
        <p:txBody>
          <a:bodyPr wrap="square">
            <a:spAutoFit/>
          </a:bodyPr>
          <a:lstStyle/>
          <a:p>
            <a:pPr>
              <a:buClr>
                <a:srgbClr val="0070C0"/>
              </a:buClr>
            </a:pPr>
            <a:r>
              <a:rPr lang="tr-TR" altLang="en-US" dirty="0">
                <a:solidFill>
                  <a:schemeClr val="accent1">
                    <a:lumMod val="50000"/>
                  </a:schemeClr>
                </a:solidFill>
              </a:rPr>
              <a:t>Hastane:</a:t>
            </a:r>
          </a:p>
          <a:p>
            <a:pPr>
              <a:buClr>
                <a:srgbClr val="0070C0"/>
              </a:buClr>
            </a:pPr>
            <a:r>
              <a:rPr lang="tr-TR" altLang="en-US" dirty="0">
                <a:solidFill>
                  <a:schemeClr val="accent1">
                    <a:lumMod val="50000"/>
                  </a:schemeClr>
                </a:solidFill>
              </a:rPr>
              <a:t>Yaşadığı mutsuzluk sebebiyle </a:t>
            </a:r>
            <a:r>
              <a:rPr lang="tr-TR" altLang="en-US" dirty="0" err="1">
                <a:solidFill>
                  <a:schemeClr val="accent1">
                    <a:lumMod val="50000"/>
                  </a:schemeClr>
                </a:solidFill>
              </a:rPr>
              <a:t>Psikiyatri’ye</a:t>
            </a:r>
            <a:r>
              <a:rPr lang="tr-TR" altLang="en-US" dirty="0">
                <a:solidFill>
                  <a:schemeClr val="accent1">
                    <a:lumMod val="50000"/>
                  </a:schemeClr>
                </a:solidFill>
              </a:rPr>
              <a:t> </a:t>
            </a:r>
            <a:r>
              <a:rPr lang="tr-TR" altLang="en-US" dirty="0" err="1">
                <a:solidFill>
                  <a:schemeClr val="accent1">
                    <a:lumMod val="50000"/>
                  </a:schemeClr>
                </a:solidFill>
              </a:rPr>
              <a:t>konsülte</a:t>
            </a:r>
            <a:r>
              <a:rPr lang="tr-TR" altLang="en-US" dirty="0">
                <a:solidFill>
                  <a:schemeClr val="accent1">
                    <a:lumMod val="50000"/>
                  </a:schemeClr>
                </a:solidFill>
              </a:rPr>
              <a:t> edilen vaka </a:t>
            </a:r>
            <a:r>
              <a:rPr lang="tr-TR" altLang="en-US" b="1" dirty="0">
                <a:solidFill>
                  <a:schemeClr val="accent1">
                    <a:lumMod val="50000"/>
                  </a:schemeClr>
                </a:solidFill>
              </a:rPr>
              <a:t>Majör Depresif Bozukluk ve Dikkat Eksikliği </a:t>
            </a:r>
            <a:r>
              <a:rPr lang="tr-TR" altLang="en-US" b="1" dirty="0" err="1">
                <a:solidFill>
                  <a:schemeClr val="accent1">
                    <a:lumMod val="50000"/>
                  </a:schemeClr>
                </a:solidFill>
              </a:rPr>
              <a:t>Hiperaktivite</a:t>
            </a:r>
            <a:r>
              <a:rPr lang="tr-TR" altLang="en-US" b="1" dirty="0">
                <a:solidFill>
                  <a:schemeClr val="accent1">
                    <a:lumMod val="50000"/>
                  </a:schemeClr>
                </a:solidFill>
              </a:rPr>
              <a:t> Bozukluğu </a:t>
            </a:r>
            <a:r>
              <a:rPr lang="tr-TR" altLang="en-US" dirty="0">
                <a:solidFill>
                  <a:schemeClr val="accent1">
                    <a:lumMod val="50000"/>
                  </a:schemeClr>
                </a:solidFill>
              </a:rPr>
              <a:t>saptanmış.</a:t>
            </a:r>
          </a:p>
          <a:p>
            <a:pPr marL="285750" indent="-285750">
              <a:buClr>
                <a:srgbClr val="0070C0"/>
              </a:buClr>
              <a:buFont typeface="Arial" panose="020B0604020202020204" pitchFamily="34" charset="0"/>
              <a:buChar char="•"/>
            </a:pPr>
            <a:endParaRPr lang="tr-TR" altLang="en-US" dirty="0">
              <a:solidFill>
                <a:schemeClr val="accent1">
                  <a:lumMod val="50000"/>
                </a:schemeClr>
              </a:solidFill>
            </a:endParaRPr>
          </a:p>
          <a:p>
            <a:pPr marL="285750" indent="-285750">
              <a:buClr>
                <a:srgbClr val="0070C0"/>
              </a:buClr>
              <a:buFont typeface="Arial" panose="020B0604020202020204" pitchFamily="34" charset="0"/>
              <a:buChar char="•"/>
            </a:pPr>
            <a:endParaRPr lang="tr-TR" altLang="en-US" dirty="0">
              <a:solidFill>
                <a:schemeClr val="accent1">
                  <a:lumMod val="50000"/>
                </a:schemeClr>
              </a:solidFill>
            </a:endParaRPr>
          </a:p>
        </p:txBody>
      </p:sp>
    </p:spTree>
    <p:extLst>
      <p:ext uri="{BB962C8B-B14F-4D97-AF65-F5344CB8AC3E}">
        <p14:creationId xmlns:p14="http://schemas.microsoft.com/office/powerpoint/2010/main" val="710666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248925" y="2127008"/>
            <a:ext cx="2670035" cy="2308324"/>
          </a:xfrm>
          <a:prstGeom prst="rect">
            <a:avLst/>
          </a:prstGeom>
          <a:noFill/>
        </p:spPr>
        <p:txBody>
          <a:bodyPr wrap="square" rtlCol="0">
            <a:spAutoFit/>
          </a:bodyPr>
          <a:lstStyle/>
          <a:p>
            <a:r>
              <a:rPr lang="tr-TR" sz="2400" dirty="0">
                <a:solidFill>
                  <a:schemeClr val="accent1">
                    <a:lumMod val="50000"/>
                  </a:schemeClr>
                </a:solidFill>
              </a:rPr>
              <a:t>Kuşkulandığınız durumlarda bir çocuk ruh sağlığı uzmanında destek almak çok önemlidir.</a:t>
            </a:r>
          </a:p>
        </p:txBody>
      </p:sp>
      <p:sp>
        <p:nvSpPr>
          <p:cNvPr id="10" name="TextBox 9">
            <a:extLst>
              <a:ext uri="{FF2B5EF4-FFF2-40B4-BE49-F238E27FC236}">
                <a16:creationId xmlns:a16="http://schemas.microsoft.com/office/drawing/2014/main" id="{23B6AAFE-6C0F-954C-93FF-FF6205E3704F}"/>
              </a:ext>
            </a:extLst>
          </p:cNvPr>
          <p:cNvSpPr txBox="1"/>
          <p:nvPr/>
        </p:nvSpPr>
        <p:spPr>
          <a:xfrm>
            <a:off x="553720" y="2127008"/>
            <a:ext cx="3841336" cy="2308324"/>
          </a:xfrm>
          <a:prstGeom prst="rect">
            <a:avLst/>
          </a:prstGeom>
          <a:noFill/>
        </p:spPr>
        <p:txBody>
          <a:bodyPr wrap="square" rtlCol="0">
            <a:spAutoFit/>
          </a:bodyPr>
          <a:lstStyle/>
          <a:p>
            <a:r>
              <a:rPr lang="tr-TR" sz="3600" b="1" dirty="0">
                <a:solidFill>
                  <a:schemeClr val="bg1"/>
                </a:solidFill>
              </a:rPr>
              <a:t>Çocukluk Çağı Diğer Ruhsal Gelişimsel Bozukluklar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05040" y="2127008"/>
            <a:ext cx="4023360" cy="4801314"/>
          </a:xfrm>
          <a:prstGeom prst="rect">
            <a:avLst/>
          </a:prstGeom>
          <a:noFill/>
        </p:spPr>
        <p:txBody>
          <a:bodyPr wrap="square" numCol="2" rtlCol="0">
            <a:spAutoFit/>
          </a:bodyPr>
          <a:lstStyle/>
          <a:p>
            <a:pPr marL="285750" lvl="0" indent="-285750">
              <a:buFont typeface="Arial" panose="020B0604020202020204" pitchFamily="34" charset="0"/>
              <a:buChar char="•"/>
            </a:pPr>
            <a:r>
              <a:rPr lang="tr-TR" dirty="0">
                <a:solidFill>
                  <a:schemeClr val="accent1">
                    <a:lumMod val="50000"/>
                  </a:schemeClr>
                </a:solidFill>
              </a:rPr>
              <a:t>Gece korkuları</a:t>
            </a:r>
          </a:p>
          <a:p>
            <a:pPr marL="285750" lvl="0" indent="-285750">
              <a:buFont typeface="Arial" panose="020B0604020202020204" pitchFamily="34" charset="0"/>
              <a:buChar char="•"/>
            </a:pPr>
            <a:r>
              <a:rPr lang="tr-TR" dirty="0">
                <a:solidFill>
                  <a:schemeClr val="accent1">
                    <a:lumMod val="50000"/>
                  </a:schemeClr>
                </a:solidFill>
              </a:rPr>
              <a:t>Aşırı korkular</a:t>
            </a:r>
          </a:p>
          <a:p>
            <a:pPr marL="285750" lvl="0" indent="-285750">
              <a:buFont typeface="Arial" panose="020B0604020202020204" pitchFamily="34" charset="0"/>
              <a:buChar char="•"/>
            </a:pPr>
            <a:r>
              <a:rPr lang="tr-TR" dirty="0">
                <a:solidFill>
                  <a:schemeClr val="accent1">
                    <a:lumMod val="50000"/>
                  </a:schemeClr>
                </a:solidFill>
              </a:rPr>
              <a:t>Parmak emme, tırnak yeme, saç yolma gibi davranışlar</a:t>
            </a:r>
          </a:p>
          <a:p>
            <a:pPr marL="285750" lvl="0" indent="-285750">
              <a:buFont typeface="Arial" panose="020B0604020202020204" pitchFamily="34" charset="0"/>
              <a:buChar char="•"/>
            </a:pPr>
            <a:r>
              <a:rPr lang="tr-TR" dirty="0">
                <a:solidFill>
                  <a:schemeClr val="accent1">
                    <a:lumMod val="50000"/>
                  </a:schemeClr>
                </a:solidFill>
              </a:rPr>
              <a:t>Öfke ve saldırganlık</a:t>
            </a:r>
          </a:p>
          <a:p>
            <a:pPr marL="285750" lvl="0" indent="-285750">
              <a:buFont typeface="Arial" panose="020B0604020202020204" pitchFamily="34" charset="0"/>
              <a:buChar char="•"/>
            </a:pPr>
            <a:r>
              <a:rPr lang="tr-TR" dirty="0">
                <a:solidFill>
                  <a:schemeClr val="accent1">
                    <a:lumMod val="50000"/>
                  </a:schemeClr>
                </a:solidFill>
              </a:rPr>
              <a:t>Altını ıslatma</a:t>
            </a:r>
          </a:p>
          <a:p>
            <a:pPr marL="285750" lvl="0" indent="-285750">
              <a:buFont typeface="Arial" panose="020B0604020202020204" pitchFamily="34" charset="0"/>
              <a:buChar char="•"/>
            </a:pPr>
            <a:r>
              <a:rPr lang="tr-TR" dirty="0">
                <a:solidFill>
                  <a:schemeClr val="accent1">
                    <a:lumMod val="50000"/>
                  </a:schemeClr>
                </a:solidFill>
              </a:rPr>
              <a:t>Dışkı kaçırma veya tutma</a:t>
            </a:r>
          </a:p>
          <a:p>
            <a:pPr marL="285750" lvl="0" indent="-285750">
              <a:buFont typeface="Arial" panose="020B0604020202020204" pitchFamily="34" charset="0"/>
              <a:buChar char="•"/>
            </a:pPr>
            <a:r>
              <a:rPr lang="tr-TR" dirty="0">
                <a:solidFill>
                  <a:schemeClr val="accent1">
                    <a:lumMod val="50000"/>
                  </a:schemeClr>
                </a:solidFill>
              </a:rPr>
              <a:t>Kekemelik</a:t>
            </a:r>
          </a:p>
          <a:p>
            <a:pPr marL="285750" lvl="0" indent="-285750">
              <a:buFont typeface="Arial" panose="020B0604020202020204" pitchFamily="34" charset="0"/>
              <a:buChar char="•"/>
            </a:pPr>
            <a:endParaRPr lang="tr-TR" dirty="0">
              <a:solidFill>
                <a:schemeClr val="accent1">
                  <a:lumMod val="50000"/>
                </a:schemeClr>
              </a:solidFill>
            </a:endParaRPr>
          </a:p>
          <a:p>
            <a:pPr marL="285750" lvl="0" indent="-285750">
              <a:buFont typeface="Arial" panose="020B0604020202020204" pitchFamily="34" charset="0"/>
              <a:buChar char="•"/>
            </a:pPr>
            <a:endParaRPr lang="tr-TR" dirty="0">
              <a:solidFill>
                <a:schemeClr val="accent1">
                  <a:lumMod val="50000"/>
                </a:schemeClr>
              </a:solidFill>
            </a:endParaRPr>
          </a:p>
          <a:p>
            <a:pPr marL="285750" lvl="0" indent="-285750">
              <a:buFont typeface="Arial" panose="020B0604020202020204" pitchFamily="34" charset="0"/>
              <a:buChar char="•"/>
            </a:pPr>
            <a:endParaRPr lang="tr-TR" dirty="0">
              <a:solidFill>
                <a:schemeClr val="accent1">
                  <a:lumMod val="50000"/>
                </a:schemeClr>
              </a:solidFill>
            </a:endParaRPr>
          </a:p>
          <a:p>
            <a:pPr marL="285750" lvl="0" indent="-285750">
              <a:buFont typeface="Arial" panose="020B0604020202020204" pitchFamily="34" charset="0"/>
              <a:buChar char="•"/>
            </a:pPr>
            <a:endParaRPr lang="tr-TR" dirty="0">
              <a:solidFill>
                <a:schemeClr val="accent1">
                  <a:lumMod val="50000"/>
                </a:schemeClr>
              </a:solidFill>
            </a:endParaRPr>
          </a:p>
          <a:p>
            <a:pPr marL="285750" lvl="0" indent="-285750">
              <a:buFont typeface="Arial" panose="020B0604020202020204" pitchFamily="34" charset="0"/>
              <a:buChar char="•"/>
            </a:pPr>
            <a:endParaRPr lang="tr-TR" dirty="0">
              <a:solidFill>
                <a:schemeClr val="accent1">
                  <a:lumMod val="50000"/>
                </a:schemeClr>
              </a:solidFill>
            </a:endParaRPr>
          </a:p>
          <a:p>
            <a:pPr marL="285750" lvl="0" indent="-285750">
              <a:buFont typeface="Arial" panose="020B0604020202020204" pitchFamily="34" charset="0"/>
              <a:buChar char="•"/>
            </a:pPr>
            <a:r>
              <a:rPr lang="tr-TR" dirty="0">
                <a:solidFill>
                  <a:schemeClr val="accent1">
                    <a:lumMod val="50000"/>
                  </a:schemeClr>
                </a:solidFill>
              </a:rPr>
              <a:t>Tikler</a:t>
            </a:r>
          </a:p>
          <a:p>
            <a:pPr marL="285750" lvl="0" indent="-285750">
              <a:buFont typeface="Arial" panose="020B0604020202020204" pitchFamily="34" charset="0"/>
              <a:buChar char="•"/>
            </a:pPr>
            <a:r>
              <a:rPr lang="tr-TR" dirty="0">
                <a:solidFill>
                  <a:schemeClr val="accent1">
                    <a:lumMod val="50000"/>
                  </a:schemeClr>
                </a:solidFill>
              </a:rPr>
              <a:t>Yalan söyleme- çalma</a:t>
            </a:r>
          </a:p>
          <a:p>
            <a:pPr marL="285750" lvl="0" indent="-285750">
              <a:buFont typeface="Arial" panose="020B0604020202020204" pitchFamily="34" charset="0"/>
              <a:buChar char="•"/>
            </a:pPr>
            <a:r>
              <a:rPr lang="tr-TR" dirty="0">
                <a:solidFill>
                  <a:schemeClr val="accent1">
                    <a:lumMod val="50000"/>
                  </a:schemeClr>
                </a:solidFill>
              </a:rPr>
              <a:t>Kardeş kıskançlığı</a:t>
            </a:r>
          </a:p>
          <a:p>
            <a:pPr marL="285750" lvl="0" indent="-285750">
              <a:buFont typeface="Arial" panose="020B0604020202020204" pitchFamily="34" charset="0"/>
              <a:buChar char="•"/>
            </a:pPr>
            <a:r>
              <a:rPr lang="tr-TR" dirty="0">
                <a:solidFill>
                  <a:schemeClr val="accent1">
                    <a:lumMod val="50000"/>
                  </a:schemeClr>
                </a:solidFill>
              </a:rPr>
              <a:t>Yeme bozuklukları</a:t>
            </a:r>
          </a:p>
          <a:p>
            <a:pPr marL="285750" lvl="0" indent="-285750">
              <a:buFont typeface="Arial" panose="020B0604020202020204" pitchFamily="34" charset="0"/>
              <a:buChar char="•"/>
            </a:pPr>
            <a:r>
              <a:rPr lang="tr-TR" dirty="0">
                <a:solidFill>
                  <a:schemeClr val="accent1">
                    <a:lumMod val="50000"/>
                  </a:schemeClr>
                </a:solidFill>
              </a:rPr>
              <a:t>Uyku bozuklukları</a:t>
            </a:r>
          </a:p>
          <a:p>
            <a:pPr marL="285750" lvl="0" indent="-285750">
              <a:buFont typeface="Arial" panose="020B0604020202020204" pitchFamily="34" charset="0"/>
              <a:buChar char="•"/>
            </a:pPr>
            <a:r>
              <a:rPr lang="tr-TR" dirty="0">
                <a:solidFill>
                  <a:schemeClr val="accent1">
                    <a:lumMod val="50000"/>
                  </a:schemeClr>
                </a:solidFill>
              </a:rPr>
              <a:t>İçe kapanıklık</a:t>
            </a:r>
          </a:p>
          <a:p>
            <a:pPr marL="285750" lvl="0" indent="-285750">
              <a:buFont typeface="Arial" panose="020B0604020202020204" pitchFamily="34" charset="0"/>
              <a:buChar char="•"/>
            </a:pPr>
            <a:r>
              <a:rPr lang="tr-TR" dirty="0">
                <a:solidFill>
                  <a:schemeClr val="accent1">
                    <a:lumMod val="50000"/>
                  </a:schemeClr>
                </a:solidFill>
              </a:rPr>
              <a:t>Aşırı inatçılık</a:t>
            </a:r>
          </a:p>
          <a:p>
            <a:pPr marL="285750" lvl="0" indent="-285750">
              <a:buFont typeface="Arial" panose="020B0604020202020204" pitchFamily="34" charset="0"/>
              <a:buChar char="•"/>
            </a:pPr>
            <a:r>
              <a:rPr lang="tr-TR" dirty="0">
                <a:solidFill>
                  <a:schemeClr val="accent1">
                    <a:lumMod val="50000"/>
                  </a:schemeClr>
                </a:solidFill>
              </a:rPr>
              <a:t>Belirgin davranış değişiklikleri</a:t>
            </a:r>
          </a:p>
        </p:txBody>
      </p:sp>
    </p:spTree>
    <p:extLst>
      <p:ext uri="{BB962C8B-B14F-4D97-AF65-F5344CB8AC3E}">
        <p14:creationId xmlns:p14="http://schemas.microsoft.com/office/powerpoint/2010/main" val="374556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699976" y="2095776"/>
            <a:ext cx="3350488" cy="2862322"/>
          </a:xfrm>
          <a:prstGeom prst="rect">
            <a:avLst/>
          </a:prstGeom>
          <a:noFill/>
        </p:spPr>
        <p:txBody>
          <a:bodyPr wrap="square" rtlCol="0">
            <a:spAutoFit/>
          </a:bodyPr>
          <a:lstStyle/>
          <a:p>
            <a:r>
              <a:rPr lang="tr-TR" sz="3600" b="1" dirty="0">
                <a:solidFill>
                  <a:schemeClr val="bg1"/>
                </a:solidFill>
              </a:rPr>
              <a:t>Bebeklik ve Çocukluk Dönemi Gelişimsel Özellikler</a:t>
            </a:r>
            <a:endParaRPr lang="tr-TR" sz="3600" dirty="0">
              <a:solidFill>
                <a:schemeClr val="bg1"/>
              </a:solidFill>
            </a:endParaRPr>
          </a:p>
        </p:txBody>
      </p:sp>
      <p:sp>
        <p:nvSpPr>
          <p:cNvPr id="2" name="Dikdörtgen 1"/>
          <p:cNvSpPr/>
          <p:nvPr/>
        </p:nvSpPr>
        <p:spPr>
          <a:xfrm>
            <a:off x="4750440" y="2095776"/>
            <a:ext cx="6096000" cy="2677656"/>
          </a:xfrm>
          <a:prstGeom prst="rect">
            <a:avLst/>
          </a:prstGeom>
        </p:spPr>
        <p:txBody>
          <a:bodyPr>
            <a:spAutoFit/>
          </a:bodyPr>
          <a:lstStyle/>
          <a:p>
            <a:r>
              <a:rPr lang="tr-TR" sz="2800" dirty="0">
                <a:solidFill>
                  <a:schemeClr val="accent1">
                    <a:lumMod val="50000"/>
                  </a:schemeClr>
                </a:solidFill>
              </a:rPr>
              <a:t>Bir insanın gelişimi</a:t>
            </a:r>
          </a:p>
          <a:p>
            <a:pPr marL="571500" indent="-571500">
              <a:buFont typeface="Arial" panose="020B0604020202020204" pitchFamily="34" charset="0"/>
              <a:buChar char="•"/>
            </a:pPr>
            <a:r>
              <a:rPr lang="tr-TR" sz="2800" dirty="0">
                <a:solidFill>
                  <a:schemeClr val="accent1">
                    <a:lumMod val="50000"/>
                  </a:schemeClr>
                </a:solidFill>
              </a:rPr>
              <a:t>Zihinsel gelişim</a:t>
            </a:r>
          </a:p>
          <a:p>
            <a:pPr marL="571500" indent="-571500">
              <a:buFont typeface="Arial" panose="020B0604020202020204" pitchFamily="34" charset="0"/>
              <a:buChar char="•"/>
            </a:pPr>
            <a:r>
              <a:rPr lang="tr-TR" sz="2800" dirty="0">
                <a:solidFill>
                  <a:schemeClr val="accent1">
                    <a:lumMod val="50000"/>
                  </a:schemeClr>
                </a:solidFill>
              </a:rPr>
              <a:t>Dil gelişimi </a:t>
            </a:r>
          </a:p>
          <a:p>
            <a:pPr marL="571500" indent="-571500">
              <a:buFont typeface="Arial" panose="020B0604020202020204" pitchFamily="34" charset="0"/>
              <a:buChar char="•"/>
            </a:pPr>
            <a:r>
              <a:rPr lang="tr-TR" sz="2800" dirty="0">
                <a:solidFill>
                  <a:schemeClr val="accent1">
                    <a:lumMod val="50000"/>
                  </a:schemeClr>
                </a:solidFill>
              </a:rPr>
              <a:t>Sosyal-duygusal gelişim</a:t>
            </a:r>
          </a:p>
          <a:p>
            <a:pPr marL="571500" indent="-571500">
              <a:buFont typeface="Arial" panose="020B0604020202020204" pitchFamily="34" charset="0"/>
              <a:buChar char="•"/>
            </a:pPr>
            <a:r>
              <a:rPr lang="tr-TR" sz="2800" dirty="0">
                <a:solidFill>
                  <a:schemeClr val="accent1">
                    <a:lumMod val="50000"/>
                  </a:schemeClr>
                </a:solidFill>
              </a:rPr>
              <a:t>İnce ve kaba motor gelişimi boyutlarında incelenir. </a:t>
            </a:r>
          </a:p>
        </p:txBody>
      </p:sp>
    </p:spTree>
    <p:extLst>
      <p:ext uri="{BB962C8B-B14F-4D97-AF65-F5344CB8AC3E}">
        <p14:creationId xmlns:p14="http://schemas.microsoft.com/office/powerpoint/2010/main" val="3215475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386080" y="1915536"/>
            <a:ext cx="3505200" cy="2862322"/>
          </a:xfrm>
          <a:prstGeom prst="rect">
            <a:avLst/>
          </a:prstGeom>
          <a:noFill/>
        </p:spPr>
        <p:txBody>
          <a:bodyPr wrap="square" rtlCol="0">
            <a:spAutoFit/>
          </a:bodyPr>
          <a:lstStyle/>
          <a:p>
            <a:r>
              <a:rPr lang="tr-TR" sz="3600" b="1" dirty="0">
                <a:solidFill>
                  <a:schemeClr val="bg1"/>
                </a:solidFill>
              </a:rPr>
              <a:t>Çocuk Ruh </a:t>
            </a:r>
          </a:p>
          <a:p>
            <a:r>
              <a:rPr lang="tr-TR" sz="3600" b="1" dirty="0">
                <a:solidFill>
                  <a:schemeClr val="bg1"/>
                </a:solidFill>
              </a:rPr>
              <a:t>Sağlığı Konusunda Başvurulabilecek Kaynaklar</a:t>
            </a:r>
            <a:endParaRPr lang="tr-TR" sz="3600"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50080" y="1915536"/>
            <a:ext cx="7945120" cy="3693319"/>
          </a:xfrm>
          <a:prstGeom prst="rect">
            <a:avLst/>
          </a:prstGeom>
          <a:noFill/>
        </p:spPr>
        <p:txBody>
          <a:bodyPr wrap="square" rtlCol="0">
            <a:spAutoFit/>
          </a:bodyPr>
          <a:lstStyle/>
          <a:p>
            <a:pPr marL="342900" indent="-342900">
              <a:buFont typeface="Arial" panose="020B0604020202020204" pitchFamily="34" charset="0"/>
              <a:buChar char="•"/>
            </a:pPr>
            <a:r>
              <a:rPr lang="tr-TR" dirty="0">
                <a:solidFill>
                  <a:schemeClr val="accent1">
                    <a:lumMod val="50000"/>
                  </a:schemeClr>
                </a:solidFill>
              </a:rPr>
              <a:t>Çocuk ve Ergen Psikiyatri Uzmanları</a:t>
            </a:r>
          </a:p>
          <a:p>
            <a:pPr marL="342900" indent="-342900">
              <a:buFont typeface="Arial" panose="020B0604020202020204" pitchFamily="34" charset="0"/>
              <a:buChar char="•"/>
            </a:pPr>
            <a:r>
              <a:rPr lang="tr-TR" dirty="0">
                <a:solidFill>
                  <a:schemeClr val="accent1">
                    <a:lumMod val="50000"/>
                  </a:schemeClr>
                </a:solidFill>
              </a:rPr>
              <a:t>Psikologlar</a:t>
            </a:r>
          </a:p>
          <a:p>
            <a:pPr marL="342900" indent="-342900">
              <a:buFont typeface="Arial" panose="020B0604020202020204" pitchFamily="34" charset="0"/>
              <a:buChar char="•"/>
            </a:pPr>
            <a:r>
              <a:rPr lang="tr-TR" dirty="0">
                <a:solidFill>
                  <a:schemeClr val="accent1">
                    <a:lumMod val="50000"/>
                  </a:schemeClr>
                </a:solidFill>
              </a:rPr>
              <a:t>Sosyal Hizmet Uzmanları</a:t>
            </a:r>
          </a:p>
          <a:p>
            <a:pPr marL="342900" indent="-342900">
              <a:buFont typeface="Arial" panose="020B0604020202020204" pitchFamily="34" charset="0"/>
              <a:buChar char="•"/>
            </a:pPr>
            <a:r>
              <a:rPr lang="tr-TR" dirty="0">
                <a:solidFill>
                  <a:schemeClr val="accent1">
                    <a:lumMod val="50000"/>
                  </a:schemeClr>
                </a:solidFill>
              </a:rPr>
              <a:t>Aile Hekimleri</a:t>
            </a:r>
          </a:p>
          <a:p>
            <a:pPr marL="342900" indent="-342900">
              <a:buFont typeface="Arial" panose="020B0604020202020204" pitchFamily="34" charset="0"/>
              <a:buChar char="•"/>
            </a:pPr>
            <a:endParaRPr lang="tr-TR" dirty="0">
              <a:solidFill>
                <a:schemeClr val="accent1">
                  <a:lumMod val="50000"/>
                </a:schemeClr>
              </a:solidFill>
            </a:endParaRPr>
          </a:p>
          <a:p>
            <a:pPr marL="342900" indent="-342900">
              <a:buFont typeface="Arial" panose="020B0604020202020204" pitchFamily="34" charset="0"/>
              <a:buChar char="•"/>
            </a:pPr>
            <a:r>
              <a:rPr lang="tr-TR" dirty="0">
                <a:solidFill>
                  <a:schemeClr val="accent1">
                    <a:lumMod val="50000"/>
                  </a:schemeClr>
                </a:solidFill>
              </a:rPr>
              <a:t>Göçmen Sağlığı Merkezleri</a:t>
            </a:r>
          </a:p>
          <a:p>
            <a:pPr marL="342900" indent="-342900">
              <a:buFont typeface="Arial" panose="020B0604020202020204" pitchFamily="34" charset="0"/>
              <a:buChar char="•"/>
            </a:pPr>
            <a:r>
              <a:rPr lang="tr-TR" dirty="0">
                <a:solidFill>
                  <a:schemeClr val="accent1">
                    <a:lumMod val="50000"/>
                  </a:schemeClr>
                </a:solidFill>
              </a:rPr>
              <a:t>Hastaneler</a:t>
            </a:r>
          </a:p>
          <a:p>
            <a:pPr marL="342900" indent="-342900">
              <a:buFont typeface="Arial" panose="020B0604020202020204" pitchFamily="34" charset="0"/>
              <a:buChar char="•"/>
            </a:pPr>
            <a:r>
              <a:rPr lang="tr-TR" dirty="0">
                <a:solidFill>
                  <a:schemeClr val="accent1">
                    <a:lumMod val="50000"/>
                  </a:schemeClr>
                </a:solidFill>
              </a:rPr>
              <a:t>Aile Sağlığı Merkezleri</a:t>
            </a:r>
          </a:p>
          <a:p>
            <a:pPr marL="342900" indent="-342900">
              <a:buFont typeface="Arial" panose="020B0604020202020204" pitchFamily="34" charset="0"/>
              <a:buChar char="•"/>
            </a:pPr>
            <a:r>
              <a:rPr lang="tr-TR" dirty="0">
                <a:solidFill>
                  <a:schemeClr val="accent1">
                    <a:lumMod val="50000"/>
                  </a:schemeClr>
                </a:solidFill>
              </a:rPr>
              <a:t>Toplum Sağlığı Merkezleri</a:t>
            </a:r>
          </a:p>
          <a:p>
            <a:pPr marL="342900" indent="-342900">
              <a:buFont typeface="Arial" panose="020B0604020202020204" pitchFamily="34" charset="0"/>
              <a:buChar char="•"/>
            </a:pPr>
            <a:r>
              <a:rPr lang="tr-TR" dirty="0">
                <a:solidFill>
                  <a:schemeClr val="accent1">
                    <a:lumMod val="50000"/>
                  </a:schemeClr>
                </a:solidFill>
              </a:rPr>
              <a:t>Sağlıklı Hayat Merkezleri</a:t>
            </a:r>
          </a:p>
          <a:p>
            <a:pPr marL="342900" indent="-342900">
              <a:buFont typeface="Arial" panose="020B0604020202020204" pitchFamily="34" charset="0"/>
              <a:buChar char="•"/>
            </a:pPr>
            <a:r>
              <a:rPr lang="tr-TR" dirty="0">
                <a:solidFill>
                  <a:schemeClr val="accent1">
                    <a:lumMod val="50000"/>
                  </a:schemeClr>
                </a:solidFill>
              </a:rPr>
              <a:t>Kızılay Toplum Merkezleri</a:t>
            </a:r>
          </a:p>
          <a:p>
            <a:pPr marL="342900" indent="-342900">
              <a:buFont typeface="Arial" panose="020B0604020202020204" pitchFamily="34" charset="0"/>
              <a:buChar char="•"/>
            </a:pPr>
            <a:r>
              <a:rPr lang="tr-TR" dirty="0">
                <a:solidFill>
                  <a:schemeClr val="accent1">
                    <a:lumMod val="50000"/>
                  </a:schemeClr>
                </a:solidFill>
              </a:rPr>
              <a:t>Belediyelerin </a:t>
            </a:r>
            <a:r>
              <a:rPr lang="tr-TR" dirty="0" err="1">
                <a:solidFill>
                  <a:schemeClr val="accent1">
                    <a:lumMod val="50000"/>
                  </a:schemeClr>
                </a:solidFill>
              </a:rPr>
              <a:t>Psikososyal</a:t>
            </a:r>
            <a:r>
              <a:rPr lang="tr-TR" dirty="0">
                <a:solidFill>
                  <a:schemeClr val="accent1">
                    <a:lumMod val="50000"/>
                  </a:schemeClr>
                </a:solidFill>
              </a:rPr>
              <a:t> Destek Merkezleri</a:t>
            </a:r>
          </a:p>
          <a:p>
            <a:pPr marL="342900" indent="-342900">
              <a:buFont typeface="Arial" panose="020B0604020202020204" pitchFamily="34" charset="0"/>
              <a:buChar char="•"/>
            </a:pPr>
            <a:r>
              <a:rPr lang="tr-TR" dirty="0">
                <a:solidFill>
                  <a:schemeClr val="accent1">
                    <a:lumMod val="50000"/>
                  </a:schemeClr>
                </a:solidFill>
              </a:rPr>
              <a:t>Bölgenizde Bulunan Sivil Toplum Kuruluşlarının </a:t>
            </a:r>
            <a:r>
              <a:rPr lang="tr-TR" dirty="0" err="1">
                <a:solidFill>
                  <a:schemeClr val="accent1">
                    <a:lumMod val="50000"/>
                  </a:schemeClr>
                </a:solidFill>
              </a:rPr>
              <a:t>Psikososyal</a:t>
            </a:r>
            <a:r>
              <a:rPr lang="tr-TR" dirty="0">
                <a:solidFill>
                  <a:schemeClr val="accent1">
                    <a:lumMod val="50000"/>
                  </a:schemeClr>
                </a:solidFill>
              </a:rPr>
              <a:t> Destek Merkezleri</a:t>
            </a:r>
          </a:p>
        </p:txBody>
      </p:sp>
    </p:spTree>
    <p:extLst>
      <p:ext uri="{BB962C8B-B14F-4D97-AF65-F5344CB8AC3E}">
        <p14:creationId xmlns:p14="http://schemas.microsoft.com/office/powerpoint/2010/main" val="155651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00824" y="2116466"/>
            <a:ext cx="3350488" cy="1754326"/>
          </a:xfrm>
          <a:prstGeom prst="rect">
            <a:avLst/>
          </a:prstGeom>
          <a:noFill/>
        </p:spPr>
        <p:txBody>
          <a:bodyPr wrap="square" rtlCol="0">
            <a:spAutoFit/>
          </a:bodyPr>
          <a:lstStyle/>
          <a:p>
            <a:r>
              <a:rPr lang="tr-TR" sz="3600" b="1" dirty="0">
                <a:solidFill>
                  <a:schemeClr val="bg1"/>
                </a:solidFill>
              </a:rPr>
              <a:t>0-6 Yaş </a:t>
            </a:r>
          </a:p>
          <a:p>
            <a:r>
              <a:rPr lang="tr-TR" sz="3600" b="1" dirty="0">
                <a:solidFill>
                  <a:schemeClr val="bg1"/>
                </a:solidFill>
              </a:rPr>
              <a:t>Gelişim Basamakları</a:t>
            </a:r>
          </a:p>
        </p:txBody>
      </p:sp>
      <p:pic>
        <p:nvPicPr>
          <p:cNvPr id="5" name="Resim 4"/>
          <p:cNvPicPr/>
          <p:nvPr/>
        </p:nvPicPr>
        <p:blipFill rotWithShape="1">
          <a:blip r:embed="rId4">
            <a:extLst>
              <a:ext uri="{28A0092B-C50C-407E-A947-70E740481C1C}">
                <a14:useLocalDpi xmlns:a14="http://schemas.microsoft.com/office/drawing/2010/main" val="0"/>
              </a:ext>
            </a:extLst>
          </a:blip>
          <a:srcRect l="25867" t="23927" r="25852" b="13190"/>
          <a:stretch/>
        </p:blipFill>
        <p:spPr bwMode="auto">
          <a:xfrm>
            <a:off x="4151312" y="1579997"/>
            <a:ext cx="7735888" cy="4089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857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669759" y="2047537"/>
            <a:ext cx="2920465" cy="2862322"/>
          </a:xfrm>
          <a:prstGeom prst="rect">
            <a:avLst/>
          </a:prstGeom>
          <a:noFill/>
        </p:spPr>
        <p:txBody>
          <a:bodyPr wrap="square" rtlCol="0">
            <a:spAutoFit/>
          </a:bodyPr>
          <a:lstStyle/>
          <a:p>
            <a:r>
              <a:rPr lang="tr-TR" sz="3600" b="1" dirty="0">
                <a:solidFill>
                  <a:schemeClr val="bg1"/>
                </a:solidFill>
              </a:rPr>
              <a:t>Çocuğun Ruh Sağlığı ve Gelişimini Etkileyen Durumlar</a:t>
            </a:r>
            <a:endParaRPr lang="tr-TR" sz="3600"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06952" y="2047537"/>
            <a:ext cx="6968319" cy="1892826"/>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tr-TR" sz="2800" dirty="0">
                <a:solidFill>
                  <a:schemeClr val="accent1">
                    <a:lumMod val="50000"/>
                  </a:schemeClr>
                </a:solidFill>
              </a:rPr>
              <a:t>Beslenme</a:t>
            </a:r>
            <a:r>
              <a:rPr lang="en-US" sz="2800" dirty="0">
                <a:solidFill>
                  <a:schemeClr val="accent1">
                    <a:lumMod val="50000"/>
                  </a:schemeClr>
                </a:solidFill>
              </a:rPr>
              <a:t> </a:t>
            </a:r>
            <a:endParaRPr lang="tr-TR" sz="2800" dirty="0">
              <a:solidFill>
                <a:schemeClr val="accent1">
                  <a:lumMod val="50000"/>
                </a:schemeClr>
              </a:solidFill>
            </a:endParaRPr>
          </a:p>
          <a:p>
            <a:pPr marL="457200" indent="-457200">
              <a:buFont typeface="Arial" panose="020B0604020202020204" pitchFamily="34" charset="0"/>
              <a:buChar char="•"/>
            </a:pPr>
            <a:r>
              <a:rPr lang="tr-TR" sz="2800" dirty="0">
                <a:solidFill>
                  <a:schemeClr val="accent1">
                    <a:lumMod val="50000"/>
                  </a:schemeClr>
                </a:solidFill>
              </a:rPr>
              <a:t>Deneyimler</a:t>
            </a:r>
          </a:p>
          <a:p>
            <a:pPr marL="457200" indent="-457200">
              <a:buFont typeface="Arial" panose="020B0604020202020204" pitchFamily="34" charset="0"/>
              <a:buChar char="•"/>
            </a:pPr>
            <a:r>
              <a:rPr lang="tr-TR" sz="2800" dirty="0">
                <a:solidFill>
                  <a:schemeClr val="accent1">
                    <a:lumMod val="50000"/>
                  </a:schemeClr>
                </a:solidFill>
              </a:rPr>
              <a:t>Sağlıklı ebeveyn çocuk ilişkisi</a:t>
            </a:r>
          </a:p>
          <a:p>
            <a:pPr marL="457200" indent="-457200">
              <a:buFont typeface="Arial" panose="020B0604020202020204" pitchFamily="34" charset="0"/>
              <a:buChar char="•"/>
            </a:pPr>
            <a:r>
              <a:rPr lang="tr-TR" sz="2800" dirty="0">
                <a:solidFill>
                  <a:schemeClr val="accent1">
                    <a:lumMod val="50000"/>
                  </a:schemeClr>
                </a:solidFill>
              </a:rPr>
              <a:t>Sağlıklı ve destekleyici aile ilişkileri</a:t>
            </a:r>
          </a:p>
        </p:txBody>
      </p:sp>
    </p:spTree>
    <p:extLst>
      <p:ext uri="{BB962C8B-B14F-4D97-AF65-F5344CB8AC3E}">
        <p14:creationId xmlns:p14="http://schemas.microsoft.com/office/powerpoint/2010/main" val="42068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378317" y="2150853"/>
            <a:ext cx="2222342" cy="584775"/>
          </a:xfrm>
          <a:prstGeom prst="rect">
            <a:avLst/>
          </a:prstGeom>
          <a:noFill/>
        </p:spPr>
        <p:txBody>
          <a:bodyPr wrap="square" rtlCol="0">
            <a:spAutoFit/>
          </a:bodyPr>
          <a:lstStyle/>
          <a:p>
            <a:r>
              <a:rPr lang="tr-TR" sz="3200" dirty="0">
                <a:solidFill>
                  <a:schemeClr val="accent1">
                    <a:lumMod val="50000"/>
                  </a:schemeClr>
                </a:solidFill>
              </a:rPr>
              <a:t>Beslenme</a:t>
            </a:r>
          </a:p>
        </p:txBody>
      </p:sp>
      <p:sp>
        <p:nvSpPr>
          <p:cNvPr id="10" name="TextBox 9">
            <a:extLst>
              <a:ext uri="{FF2B5EF4-FFF2-40B4-BE49-F238E27FC236}">
                <a16:creationId xmlns:a16="http://schemas.microsoft.com/office/drawing/2014/main" id="{23B6AAFE-6C0F-954C-93FF-FF6205E3704F}"/>
              </a:ext>
            </a:extLst>
          </p:cNvPr>
          <p:cNvSpPr txBox="1"/>
          <p:nvPr/>
        </p:nvSpPr>
        <p:spPr>
          <a:xfrm>
            <a:off x="684810" y="1997839"/>
            <a:ext cx="3069657" cy="2862322"/>
          </a:xfrm>
          <a:prstGeom prst="rect">
            <a:avLst/>
          </a:prstGeom>
          <a:noFill/>
        </p:spPr>
        <p:txBody>
          <a:bodyPr wrap="square" rtlCol="0">
            <a:spAutoFit/>
          </a:bodyPr>
          <a:lstStyle/>
          <a:p>
            <a:r>
              <a:rPr lang="tr-TR" sz="3600" b="1" dirty="0">
                <a:solidFill>
                  <a:schemeClr val="bg1"/>
                </a:solidFill>
              </a:rPr>
              <a:t>Çocuğun Ruh Sağlığı ve Gelişimini Etkileyen Durumlar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224509" y="2150853"/>
            <a:ext cx="4713491" cy="3416320"/>
          </a:xfrm>
          <a:prstGeom prst="rect">
            <a:avLst/>
          </a:prstGeom>
          <a:noFill/>
        </p:spPr>
        <p:txBody>
          <a:bodyPr wrap="square" rtlCol="0">
            <a:spAutoFit/>
          </a:bodyPr>
          <a:lstStyle/>
          <a:p>
            <a:pPr lvl="0"/>
            <a:r>
              <a:rPr lang="tr-TR" sz="2400" b="1" dirty="0">
                <a:solidFill>
                  <a:schemeClr val="accent1">
                    <a:lumMod val="50000"/>
                  </a:schemeClr>
                </a:solidFill>
              </a:rPr>
              <a:t>Gebelik döneminde</a:t>
            </a:r>
            <a:r>
              <a:rPr lang="tr-TR" sz="2400" dirty="0">
                <a:solidFill>
                  <a:schemeClr val="accent1">
                    <a:lumMod val="50000"/>
                  </a:schemeClr>
                </a:solidFill>
              </a:rPr>
              <a:t> annenin beslenmesi bebeğin bedensel ve zihinsel gelişimi için çok önemlidir. Kadın gebeliği sırasında ya da çocuk özellikle ilk iki yaşında beslenme yetersizliği yaşarsa çocuğun fiziksel ve zihinsel gelişimi yavaşlayabilir. Oluşan hasar çocuk büyüdüğünde geri döndürülemez. </a:t>
            </a:r>
          </a:p>
        </p:txBody>
      </p:sp>
    </p:spTree>
    <p:extLst>
      <p:ext uri="{BB962C8B-B14F-4D97-AF65-F5344CB8AC3E}">
        <p14:creationId xmlns:p14="http://schemas.microsoft.com/office/powerpoint/2010/main" val="36450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180881" y="2194829"/>
            <a:ext cx="2704289" cy="2677656"/>
          </a:xfrm>
          <a:prstGeom prst="rect">
            <a:avLst/>
          </a:prstGeom>
          <a:noFill/>
        </p:spPr>
        <p:txBody>
          <a:bodyPr wrap="square" rtlCol="0">
            <a:spAutoFit/>
          </a:bodyPr>
          <a:lstStyle/>
          <a:p>
            <a:r>
              <a:rPr lang="tr-TR" sz="2800" dirty="0">
                <a:solidFill>
                  <a:schemeClr val="accent1">
                    <a:lumMod val="50000"/>
                  </a:schemeClr>
                </a:solidFill>
              </a:rPr>
              <a:t>Gebelik döneminde yetersiz ve dengesiz beslenmenin olumsuz etkileri</a:t>
            </a:r>
          </a:p>
        </p:txBody>
      </p:sp>
      <p:sp>
        <p:nvSpPr>
          <p:cNvPr id="10" name="TextBox 9">
            <a:extLst>
              <a:ext uri="{FF2B5EF4-FFF2-40B4-BE49-F238E27FC236}">
                <a16:creationId xmlns:a16="http://schemas.microsoft.com/office/drawing/2014/main" id="{23B6AAFE-6C0F-954C-93FF-FF6205E3704F}"/>
              </a:ext>
            </a:extLst>
          </p:cNvPr>
          <p:cNvSpPr txBox="1"/>
          <p:nvPr/>
        </p:nvSpPr>
        <p:spPr>
          <a:xfrm>
            <a:off x="655247" y="2194829"/>
            <a:ext cx="3117783" cy="2862322"/>
          </a:xfrm>
          <a:prstGeom prst="rect">
            <a:avLst/>
          </a:prstGeom>
          <a:noFill/>
        </p:spPr>
        <p:txBody>
          <a:bodyPr wrap="square" rtlCol="0">
            <a:spAutoFit/>
          </a:bodyPr>
          <a:lstStyle/>
          <a:p>
            <a:r>
              <a:rPr lang="tr-TR" sz="3600" b="1" dirty="0">
                <a:solidFill>
                  <a:schemeClr val="bg1"/>
                </a:solidFill>
              </a:rPr>
              <a:t>Çocuğun Ruh Sağlığı ve Gelişimini Etkileyen </a:t>
            </a:r>
          </a:p>
          <a:p>
            <a:r>
              <a:rPr lang="tr-TR" sz="3600" b="1" dirty="0">
                <a:solidFill>
                  <a:schemeClr val="bg1"/>
                </a:solidFill>
              </a:rPr>
              <a:t>Durumlar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002277" y="1797783"/>
            <a:ext cx="4976363" cy="3785652"/>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Gebenin vücut direnci düşer </a:t>
            </a:r>
          </a:p>
          <a:p>
            <a:pPr marL="342900" indent="-342900">
              <a:buFont typeface="Arial" panose="020B0604020202020204" pitchFamily="34" charset="0"/>
              <a:buChar char="•"/>
            </a:pPr>
            <a:r>
              <a:rPr lang="tr-TR" sz="2000" dirty="0">
                <a:solidFill>
                  <a:schemeClr val="accent1">
                    <a:lumMod val="50000"/>
                  </a:schemeClr>
                </a:solidFill>
              </a:rPr>
              <a:t>Hastalıklara yakalanma riski artar </a:t>
            </a:r>
          </a:p>
          <a:p>
            <a:pPr marL="342900" indent="-342900">
              <a:buFont typeface="Arial" panose="020B0604020202020204" pitchFamily="34" charset="0"/>
              <a:buChar char="•"/>
            </a:pPr>
            <a:r>
              <a:rPr lang="tr-TR" sz="2000" dirty="0">
                <a:solidFill>
                  <a:schemeClr val="accent1">
                    <a:lumMod val="50000"/>
                  </a:schemeClr>
                </a:solidFill>
              </a:rPr>
              <a:t>Kansızlık oluşur </a:t>
            </a:r>
          </a:p>
          <a:p>
            <a:pPr marL="342900" indent="-342900">
              <a:buFont typeface="Arial" panose="020B0604020202020204" pitchFamily="34" charset="0"/>
              <a:buChar char="•"/>
            </a:pPr>
            <a:r>
              <a:rPr lang="tr-TR" sz="2000" dirty="0">
                <a:solidFill>
                  <a:schemeClr val="accent1">
                    <a:lumMod val="50000"/>
                  </a:schemeClr>
                </a:solidFill>
              </a:rPr>
              <a:t>Gebede kemik erimesi ve diş çürükleri olur </a:t>
            </a:r>
          </a:p>
          <a:p>
            <a:pPr marL="342900" indent="-342900">
              <a:buFont typeface="Arial" panose="020B0604020202020204" pitchFamily="34" charset="0"/>
              <a:buChar char="•"/>
            </a:pPr>
            <a:r>
              <a:rPr lang="tr-TR" sz="2000" dirty="0">
                <a:solidFill>
                  <a:schemeClr val="accent1">
                    <a:lumMod val="50000"/>
                  </a:schemeClr>
                </a:solidFill>
              </a:rPr>
              <a:t>Gebelik ve doğum komplikasyonları artar (</a:t>
            </a:r>
            <a:r>
              <a:rPr lang="tr-TR" sz="2000" dirty="0" err="1">
                <a:solidFill>
                  <a:schemeClr val="accent1">
                    <a:lumMod val="50000"/>
                  </a:schemeClr>
                </a:solidFill>
              </a:rPr>
              <a:t>Preeklampsi</a:t>
            </a:r>
            <a:r>
              <a:rPr lang="tr-TR" sz="2000" dirty="0">
                <a:solidFill>
                  <a:schemeClr val="accent1">
                    <a:lumMod val="50000"/>
                  </a:schemeClr>
                </a:solidFill>
              </a:rPr>
              <a:t>, </a:t>
            </a:r>
            <a:r>
              <a:rPr lang="tr-TR" sz="2000" dirty="0" err="1">
                <a:solidFill>
                  <a:schemeClr val="accent1">
                    <a:lumMod val="50000"/>
                  </a:schemeClr>
                </a:solidFill>
              </a:rPr>
              <a:t>eklampsi</a:t>
            </a:r>
            <a:r>
              <a:rPr lang="tr-TR" sz="2000" dirty="0">
                <a:solidFill>
                  <a:schemeClr val="accent1">
                    <a:lumMod val="50000"/>
                  </a:schemeClr>
                </a:solidFill>
              </a:rPr>
              <a:t>, </a:t>
            </a:r>
            <a:r>
              <a:rPr lang="tr-TR" sz="2000" dirty="0" err="1">
                <a:solidFill>
                  <a:schemeClr val="accent1">
                    <a:lumMod val="50000"/>
                  </a:schemeClr>
                </a:solidFill>
              </a:rPr>
              <a:t>toksemia</a:t>
            </a:r>
            <a:r>
              <a:rPr lang="tr-TR" sz="2000" dirty="0">
                <a:solidFill>
                  <a:schemeClr val="accent1">
                    <a:lumMod val="50000"/>
                  </a:schemeClr>
                </a:solidFill>
              </a:rPr>
              <a:t>) </a:t>
            </a:r>
          </a:p>
          <a:p>
            <a:pPr marL="342900" indent="-342900">
              <a:buFont typeface="Arial" panose="020B0604020202020204" pitchFamily="34" charset="0"/>
              <a:buChar char="•"/>
            </a:pPr>
            <a:r>
              <a:rPr lang="tr-TR" sz="2000" dirty="0">
                <a:solidFill>
                  <a:schemeClr val="accent1">
                    <a:lumMod val="50000"/>
                  </a:schemeClr>
                </a:solidFill>
              </a:rPr>
              <a:t>Anne ve bebek ölüm riski artar </a:t>
            </a:r>
          </a:p>
          <a:p>
            <a:pPr marL="342900" indent="-342900">
              <a:buFont typeface="Arial" panose="020B0604020202020204" pitchFamily="34" charset="0"/>
              <a:buChar char="•"/>
            </a:pPr>
            <a:r>
              <a:rPr lang="tr-TR" sz="2000" dirty="0">
                <a:solidFill>
                  <a:schemeClr val="accent1">
                    <a:lumMod val="50000"/>
                  </a:schemeClr>
                </a:solidFill>
              </a:rPr>
              <a:t>Ölü doğum, erken doğum, düşük doğum ağırlıklı bebek görülür </a:t>
            </a:r>
          </a:p>
          <a:p>
            <a:pPr marL="342900" indent="-342900">
              <a:buFont typeface="Arial" panose="020B0604020202020204" pitchFamily="34" charset="0"/>
              <a:buChar char="•"/>
            </a:pPr>
            <a:r>
              <a:rPr lang="tr-TR" sz="2000" dirty="0">
                <a:solidFill>
                  <a:schemeClr val="accent1">
                    <a:lumMod val="50000"/>
                  </a:schemeClr>
                </a:solidFill>
              </a:rPr>
              <a:t>Bedensel ve zihinsel özürlü çocuk doğurma riski artar </a:t>
            </a:r>
          </a:p>
          <a:p>
            <a:pPr marL="342900" indent="-342900">
              <a:buFont typeface="Arial" panose="020B0604020202020204" pitchFamily="34" charset="0"/>
              <a:buChar char="•"/>
            </a:pPr>
            <a:r>
              <a:rPr lang="tr-TR" sz="2000" dirty="0">
                <a:solidFill>
                  <a:schemeClr val="accent1">
                    <a:lumMod val="50000"/>
                  </a:schemeClr>
                </a:solidFill>
              </a:rPr>
              <a:t>Bebeğin hastalıklara yakalanma riski artar</a:t>
            </a:r>
          </a:p>
        </p:txBody>
      </p:sp>
    </p:spTree>
    <p:extLst>
      <p:ext uri="{BB962C8B-B14F-4D97-AF65-F5344CB8AC3E}">
        <p14:creationId xmlns:p14="http://schemas.microsoft.com/office/powerpoint/2010/main" val="380445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355612" y="2203953"/>
            <a:ext cx="2704289" cy="584775"/>
          </a:xfrm>
          <a:prstGeom prst="rect">
            <a:avLst/>
          </a:prstGeom>
          <a:noFill/>
        </p:spPr>
        <p:txBody>
          <a:bodyPr wrap="square" rtlCol="0">
            <a:spAutoFit/>
          </a:bodyPr>
          <a:lstStyle/>
          <a:p>
            <a:r>
              <a:rPr lang="tr-TR" sz="3200" dirty="0">
                <a:solidFill>
                  <a:schemeClr val="accent1">
                    <a:lumMod val="50000"/>
                  </a:schemeClr>
                </a:solidFill>
              </a:rPr>
              <a:t>Beslenme</a:t>
            </a:r>
          </a:p>
        </p:txBody>
      </p:sp>
      <p:sp>
        <p:nvSpPr>
          <p:cNvPr id="10" name="TextBox 9">
            <a:extLst>
              <a:ext uri="{FF2B5EF4-FFF2-40B4-BE49-F238E27FC236}">
                <a16:creationId xmlns:a16="http://schemas.microsoft.com/office/drawing/2014/main" id="{23B6AAFE-6C0F-954C-93FF-FF6205E3704F}"/>
              </a:ext>
            </a:extLst>
          </p:cNvPr>
          <p:cNvSpPr txBox="1"/>
          <p:nvPr/>
        </p:nvSpPr>
        <p:spPr>
          <a:xfrm>
            <a:off x="571901" y="2203953"/>
            <a:ext cx="3841336" cy="2862322"/>
          </a:xfrm>
          <a:prstGeom prst="rect">
            <a:avLst/>
          </a:prstGeom>
          <a:noFill/>
        </p:spPr>
        <p:txBody>
          <a:bodyPr wrap="square" rtlCol="0">
            <a:spAutoFit/>
          </a:bodyPr>
          <a:lstStyle/>
          <a:p>
            <a:r>
              <a:rPr lang="tr-TR" sz="3600" b="1" dirty="0">
                <a:solidFill>
                  <a:schemeClr val="bg1"/>
                </a:solidFill>
              </a:rPr>
              <a:t>Çocuğun Ruh Sağlığı ve Gelişimini Etkileyen </a:t>
            </a:r>
          </a:p>
          <a:p>
            <a:r>
              <a:rPr lang="tr-TR" sz="3600" b="1" dirty="0">
                <a:solidFill>
                  <a:schemeClr val="bg1"/>
                </a:solidFill>
              </a:rPr>
              <a:t>Durumlar</a:t>
            </a:r>
            <a:endParaRPr lang="tr-TR" sz="3600" dirty="0">
              <a:solidFill>
                <a:schemeClr val="bg1"/>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464225" y="2203953"/>
            <a:ext cx="4323450" cy="1938992"/>
          </a:xfrm>
          <a:prstGeom prst="rect">
            <a:avLst/>
          </a:prstGeom>
          <a:noFill/>
        </p:spPr>
        <p:txBody>
          <a:bodyPr wrap="square" rtlCol="0">
            <a:spAutoFit/>
          </a:bodyPr>
          <a:lstStyle/>
          <a:p>
            <a:r>
              <a:rPr lang="tr-TR" sz="2400" b="1" dirty="0">
                <a:solidFill>
                  <a:schemeClr val="accent1">
                    <a:lumMod val="50000"/>
                  </a:schemeClr>
                </a:solidFill>
              </a:rPr>
              <a:t>Yeni doğan bebek</a:t>
            </a:r>
            <a:r>
              <a:rPr lang="tr-TR" sz="2400" dirty="0">
                <a:solidFill>
                  <a:schemeClr val="accent1">
                    <a:lumMod val="50000"/>
                  </a:schemeClr>
                </a:solidFill>
              </a:rPr>
              <a:t> için en ideal besin anne sütüdür. Anne sütü, ilk 6 ay bebeğin besin ihtiyacını tamamen karşılar. Başka ek besine ihtiyaç yoktur. </a:t>
            </a:r>
          </a:p>
        </p:txBody>
      </p:sp>
    </p:spTree>
    <p:extLst>
      <p:ext uri="{BB962C8B-B14F-4D97-AF65-F5344CB8AC3E}">
        <p14:creationId xmlns:p14="http://schemas.microsoft.com/office/powerpoint/2010/main" val="2457434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3007</Words>
  <Application>Microsoft Office PowerPoint</Application>
  <PresentationFormat>Widescreen</PresentationFormat>
  <Paragraphs>397</Paragraphs>
  <Slides>40</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Deniz Çetin</cp:lastModifiedBy>
  <cp:revision>79</cp:revision>
  <dcterms:created xsi:type="dcterms:W3CDTF">2020-11-02T08:42:42Z</dcterms:created>
  <dcterms:modified xsi:type="dcterms:W3CDTF">2022-08-09T08:18:27Z</dcterms:modified>
</cp:coreProperties>
</file>